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8" r:id="rId2"/>
    <p:sldId id="267" r:id="rId3"/>
    <p:sldId id="287" r:id="rId4"/>
    <p:sldId id="303" r:id="rId5"/>
    <p:sldId id="268" r:id="rId6"/>
    <p:sldId id="271" r:id="rId7"/>
    <p:sldId id="272" r:id="rId8"/>
    <p:sldId id="273" r:id="rId9"/>
    <p:sldId id="297" r:id="rId10"/>
    <p:sldId id="274" r:id="rId11"/>
    <p:sldId id="275" r:id="rId12"/>
    <p:sldId id="276" r:id="rId13"/>
    <p:sldId id="308" r:id="rId14"/>
    <p:sldId id="309" r:id="rId15"/>
    <p:sldId id="298" r:id="rId16"/>
    <p:sldId id="304" r:id="rId17"/>
    <p:sldId id="279" r:id="rId18"/>
    <p:sldId id="299" r:id="rId19"/>
    <p:sldId id="300" r:id="rId20"/>
    <p:sldId id="301" r:id="rId21"/>
    <p:sldId id="302" r:id="rId22"/>
    <p:sldId id="295" r:id="rId23"/>
    <p:sldId id="284" r:id="rId24"/>
    <p:sldId id="283" r:id="rId25"/>
    <p:sldId id="282" r:id="rId26"/>
    <p:sldId id="285" r:id="rId27"/>
    <p:sldId id="305" r:id="rId28"/>
    <p:sldId id="280" r:id="rId29"/>
    <p:sldId id="289" r:id="rId30"/>
    <p:sldId id="306" r:id="rId31"/>
    <p:sldId id="288" r:id="rId32"/>
    <p:sldId id="307" r:id="rId33"/>
    <p:sldId id="294" r:id="rId34"/>
    <p:sldId id="286" r:id="rId35"/>
    <p:sldId id="290" r:id="rId36"/>
    <p:sldId id="291" r:id="rId37"/>
    <p:sldId id="292" r:id="rId38"/>
    <p:sldId id="293" r:id="rId39"/>
    <p:sldId id="296" r:id="rId40"/>
  </p:sldIdLst>
  <p:sldSz cx="9144000" cy="6858000" type="screen4x3"/>
  <p:notesSz cx="6858000" cy="9144000"/>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2E0E"/>
    <a:srgbClr val="0AB212"/>
    <a:srgbClr val="0F591B"/>
    <a:srgbClr val="003300"/>
    <a:srgbClr val="006600"/>
    <a:srgbClr val="19972E"/>
    <a:srgbClr val="20A21A"/>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6" d="100"/>
          <a:sy n="76" d="100"/>
        </p:scale>
        <p:origin x="-1188" y="156"/>
      </p:cViewPr>
      <p:guideLst>
        <p:guide orient="horz" pos="2160"/>
        <p:guide pos="2880"/>
      </p:guideLst>
    </p:cSldViewPr>
  </p:slid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GB"/>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GB"/>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GB"/>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F4C21565-4296-41BA-8947-B4FD20D95005}" type="slidenum">
              <a:rPr lang="en-GB" altLang="en-US"/>
              <a:pPr>
                <a:defRPr/>
              </a:pPr>
              <a:t>‹#›</a:t>
            </a:fld>
            <a:endParaRPr lang="en-GB" altLang="en-US"/>
          </a:p>
        </p:txBody>
      </p:sp>
    </p:spTree>
    <p:extLst>
      <p:ext uri="{BB962C8B-B14F-4D97-AF65-F5344CB8AC3E}">
        <p14:creationId xmlns:p14="http://schemas.microsoft.com/office/powerpoint/2010/main" val="2416169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2CA6B2B-19A2-4A51-BC47-428B0A68E98E}" type="slidenum">
              <a:rPr lang="en-GB" altLang="en-US"/>
              <a:pPr>
                <a:spcBef>
                  <a:spcPct val="0"/>
                </a:spcBef>
              </a:pPr>
              <a:t>1</a:t>
            </a:fld>
            <a:endParaRPr lang="en-GB" altLang="en-US"/>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4050953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p:cNvSpPr txBox="1">
            <a:spLocks noChangeArrowheads="1"/>
          </p:cNvSpPr>
          <p:nvPr userDrawn="1"/>
        </p:nvSpPr>
        <p:spPr bwMode="auto">
          <a:xfrm>
            <a:off x="4959350" y="3013075"/>
            <a:ext cx="3933825"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r" rtl="0" eaLnBrk="0" fontAlgn="base" hangingPunct="0">
              <a:spcBef>
                <a:spcPct val="0"/>
              </a:spcBef>
              <a:spcAft>
                <a:spcPct val="0"/>
              </a:spcAft>
              <a:defRPr sz="2800" b="1" i="0">
                <a:solidFill>
                  <a:schemeClr val="bg1"/>
                </a:solidFill>
                <a:latin typeface="+mj-lt"/>
                <a:ea typeface="+mj-ea"/>
                <a:cs typeface="+mj-cs"/>
              </a:defRPr>
            </a:lvl1pPr>
            <a:lvl2pPr algn="ctr" rtl="0" eaLnBrk="0" fontAlgn="base" hangingPunct="0">
              <a:spcBef>
                <a:spcPct val="0"/>
              </a:spcBef>
              <a:spcAft>
                <a:spcPct val="0"/>
              </a:spcAft>
              <a:defRPr sz="2800" b="1">
                <a:solidFill>
                  <a:srgbClr val="006600"/>
                </a:solidFill>
                <a:latin typeface="Arial" charset="0"/>
              </a:defRPr>
            </a:lvl2pPr>
            <a:lvl3pPr algn="ctr" rtl="0" eaLnBrk="0" fontAlgn="base" hangingPunct="0">
              <a:spcBef>
                <a:spcPct val="0"/>
              </a:spcBef>
              <a:spcAft>
                <a:spcPct val="0"/>
              </a:spcAft>
              <a:defRPr sz="2800" b="1">
                <a:solidFill>
                  <a:srgbClr val="006600"/>
                </a:solidFill>
                <a:latin typeface="Arial" charset="0"/>
              </a:defRPr>
            </a:lvl3pPr>
            <a:lvl4pPr algn="ctr" rtl="0" eaLnBrk="0" fontAlgn="base" hangingPunct="0">
              <a:spcBef>
                <a:spcPct val="0"/>
              </a:spcBef>
              <a:spcAft>
                <a:spcPct val="0"/>
              </a:spcAft>
              <a:defRPr sz="2800" b="1">
                <a:solidFill>
                  <a:srgbClr val="006600"/>
                </a:solidFill>
                <a:latin typeface="Arial" charset="0"/>
              </a:defRPr>
            </a:lvl4pPr>
            <a:lvl5pPr algn="ctr" rtl="0" eaLnBrk="0" fontAlgn="base" hangingPunct="0">
              <a:spcBef>
                <a:spcPct val="0"/>
              </a:spcBef>
              <a:spcAft>
                <a:spcPct val="0"/>
              </a:spcAft>
              <a:defRPr sz="2800" b="1">
                <a:solidFill>
                  <a:srgbClr val="006600"/>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defRPr/>
            </a:pPr>
            <a:r>
              <a:rPr lang="en-GB" sz="2000" i="1" dirty="0" smtClean="0">
                <a:solidFill>
                  <a:schemeClr val="tx1">
                    <a:lumMod val="75000"/>
                  </a:schemeClr>
                </a:solidFill>
              </a:rPr>
              <a:t>Your Name</a:t>
            </a:r>
          </a:p>
        </p:txBody>
      </p:sp>
      <p:sp>
        <p:nvSpPr>
          <p:cNvPr id="8" name="Rectangle 2"/>
          <p:cNvSpPr>
            <a:spLocks noGrp="1" noChangeArrowheads="1"/>
          </p:cNvSpPr>
          <p:nvPr>
            <p:ph type="ctrTitle"/>
          </p:nvPr>
        </p:nvSpPr>
        <p:spPr>
          <a:xfrm>
            <a:off x="5006898" y="2810491"/>
            <a:ext cx="3933902" cy="791349"/>
          </a:xfrm>
        </p:spPr>
        <p:txBody>
          <a:bodyPr/>
          <a:lstStyle>
            <a:lvl1pPr algn="r">
              <a:defRPr sz="3600" i="0"/>
            </a:lvl1pPr>
          </a:lstStyle>
          <a:p>
            <a:r>
              <a:rPr lang="en-US" smtClean="0"/>
              <a:t>Click to edit Master title style</a:t>
            </a:r>
            <a:endParaRPr lang="en-GB" dirty="0" smtClean="0"/>
          </a:p>
        </p:txBody>
      </p:sp>
      <p:sp>
        <p:nvSpPr>
          <p:cNvPr id="4" name="Rectangle 4"/>
          <p:cNvSpPr>
            <a:spLocks noGrp="1" noChangeArrowheads="1"/>
          </p:cNvSpPr>
          <p:nvPr>
            <p:ph type="dt" sz="half" idx="10"/>
          </p:nvPr>
        </p:nvSpPr>
        <p:spPr/>
        <p:txBody>
          <a:bodyPr/>
          <a:lstStyle>
            <a:lvl1pPr>
              <a:defRPr b="1">
                <a:solidFill>
                  <a:schemeClr val="tx2"/>
                </a:solidFill>
              </a:defRPr>
            </a:lvl1pPr>
          </a:lstStyle>
          <a:p>
            <a:pPr>
              <a:defRPr/>
            </a:pPr>
            <a:endParaRPr lang="en-GB"/>
          </a:p>
        </p:txBody>
      </p:sp>
      <p:sp>
        <p:nvSpPr>
          <p:cNvPr id="5" name="Rectangle 5"/>
          <p:cNvSpPr>
            <a:spLocks noGrp="1" noChangeArrowheads="1"/>
          </p:cNvSpPr>
          <p:nvPr>
            <p:ph type="ftr" sz="quarter" idx="11"/>
          </p:nvPr>
        </p:nvSpPr>
        <p:spPr/>
        <p:txBody>
          <a:bodyPr/>
          <a:lstStyle>
            <a:lvl1pPr>
              <a:defRPr b="1">
                <a:solidFill>
                  <a:schemeClr val="tx2"/>
                </a:solidFill>
              </a:defRPr>
            </a:lvl1pPr>
          </a:lstStyle>
          <a:p>
            <a:pPr>
              <a:defRPr/>
            </a:pPr>
            <a:endParaRPr lang="en-GB"/>
          </a:p>
        </p:txBody>
      </p:sp>
      <p:sp>
        <p:nvSpPr>
          <p:cNvPr id="6" name="Rectangle 6"/>
          <p:cNvSpPr>
            <a:spLocks noGrp="1" noChangeArrowheads="1"/>
          </p:cNvSpPr>
          <p:nvPr>
            <p:ph type="sldNum" sz="quarter" idx="12"/>
          </p:nvPr>
        </p:nvSpPr>
        <p:spPr/>
        <p:txBody>
          <a:bodyPr/>
          <a:lstStyle>
            <a:lvl1pPr>
              <a:defRPr smtClean="0"/>
            </a:lvl1pPr>
          </a:lstStyle>
          <a:p>
            <a:pPr>
              <a:defRPr/>
            </a:pPr>
            <a:fld id="{1E521FD3-CBD5-4B15-B670-6877B98ECBA9}" type="slidenum">
              <a:rPr lang="en-GB" altLang="en-US"/>
              <a:pPr>
                <a:defRPr/>
              </a:pPr>
              <a:t>‹#›</a:t>
            </a:fld>
            <a:endParaRPr lang="en-GB" altLang="en-US"/>
          </a:p>
        </p:txBody>
      </p:sp>
    </p:spTree>
    <p:extLst>
      <p:ext uri="{BB962C8B-B14F-4D97-AF65-F5344CB8AC3E}">
        <p14:creationId xmlns:p14="http://schemas.microsoft.com/office/powerpoint/2010/main" val="1203896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47131E8F-C707-4548-A4D5-68D1B59FA42C}" type="slidenum">
              <a:rPr lang="en-GB" altLang="en-US"/>
              <a:pPr>
                <a:defRPr/>
              </a:pPr>
              <a:t>‹#›</a:t>
            </a:fld>
            <a:endParaRPr lang="en-GB" altLang="en-US"/>
          </a:p>
        </p:txBody>
      </p:sp>
    </p:spTree>
    <p:extLst>
      <p:ext uri="{BB962C8B-B14F-4D97-AF65-F5344CB8AC3E}">
        <p14:creationId xmlns:p14="http://schemas.microsoft.com/office/powerpoint/2010/main" val="3958580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B7861FA9-745E-4ABC-83BA-38AA0634AE00}" type="slidenum">
              <a:rPr lang="en-GB" altLang="en-US"/>
              <a:pPr>
                <a:defRPr/>
              </a:pPr>
              <a:t>‹#›</a:t>
            </a:fld>
            <a:endParaRPr lang="en-GB" altLang="en-US"/>
          </a:p>
        </p:txBody>
      </p:sp>
    </p:spTree>
    <p:extLst>
      <p:ext uri="{BB962C8B-B14F-4D97-AF65-F5344CB8AC3E}">
        <p14:creationId xmlns:p14="http://schemas.microsoft.com/office/powerpoint/2010/main" val="1596117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2A2C32BF-873E-4764-BFDE-242CE93D282D}" type="slidenum">
              <a:rPr lang="en-GB" altLang="en-US"/>
              <a:pPr>
                <a:defRPr/>
              </a:pPr>
              <a:t>‹#›</a:t>
            </a:fld>
            <a:endParaRPr lang="en-GB" altLang="en-US"/>
          </a:p>
        </p:txBody>
      </p:sp>
    </p:spTree>
    <p:extLst>
      <p:ext uri="{BB962C8B-B14F-4D97-AF65-F5344CB8AC3E}">
        <p14:creationId xmlns:p14="http://schemas.microsoft.com/office/powerpoint/2010/main" val="3161475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8096B093-726E-4414-AB05-77600A46BD1B}" type="slidenum">
              <a:rPr lang="en-GB" altLang="en-US"/>
              <a:pPr>
                <a:defRPr/>
              </a:pPr>
              <a:t>‹#›</a:t>
            </a:fld>
            <a:endParaRPr lang="en-GB" altLang="en-US"/>
          </a:p>
        </p:txBody>
      </p:sp>
    </p:spTree>
    <p:extLst>
      <p:ext uri="{BB962C8B-B14F-4D97-AF65-F5344CB8AC3E}">
        <p14:creationId xmlns:p14="http://schemas.microsoft.com/office/powerpoint/2010/main" val="1200264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9B6FDED4-1642-4834-A4E1-2C01A73A7A62}" type="slidenum">
              <a:rPr lang="en-GB" altLang="en-US"/>
              <a:pPr>
                <a:defRPr/>
              </a:pPr>
              <a:t>‹#›</a:t>
            </a:fld>
            <a:endParaRPr lang="en-GB" altLang="en-US"/>
          </a:p>
        </p:txBody>
      </p:sp>
    </p:spTree>
    <p:extLst>
      <p:ext uri="{BB962C8B-B14F-4D97-AF65-F5344CB8AC3E}">
        <p14:creationId xmlns:p14="http://schemas.microsoft.com/office/powerpoint/2010/main" val="3894777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C45BA60F-6FD2-4579-9BEC-5880B01E2C2E}" type="slidenum">
              <a:rPr lang="en-GB" altLang="en-US"/>
              <a:pPr>
                <a:defRPr/>
              </a:pPr>
              <a:t>‹#›</a:t>
            </a:fld>
            <a:endParaRPr lang="en-GB" altLang="en-US"/>
          </a:p>
        </p:txBody>
      </p:sp>
    </p:spTree>
    <p:extLst>
      <p:ext uri="{BB962C8B-B14F-4D97-AF65-F5344CB8AC3E}">
        <p14:creationId xmlns:p14="http://schemas.microsoft.com/office/powerpoint/2010/main" val="2092375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1C4F5DAE-D390-4404-967B-0F2461D8FC13}" type="slidenum">
              <a:rPr lang="en-GB" altLang="en-US"/>
              <a:pPr>
                <a:defRPr/>
              </a:pPr>
              <a:t>‹#›</a:t>
            </a:fld>
            <a:endParaRPr lang="en-GB" altLang="en-US"/>
          </a:p>
        </p:txBody>
      </p:sp>
    </p:spTree>
    <p:extLst>
      <p:ext uri="{BB962C8B-B14F-4D97-AF65-F5344CB8AC3E}">
        <p14:creationId xmlns:p14="http://schemas.microsoft.com/office/powerpoint/2010/main" val="545564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0531D031-CB26-49EA-B61B-A0C28764C718}" type="slidenum">
              <a:rPr lang="en-GB" altLang="en-US"/>
              <a:pPr>
                <a:defRPr/>
              </a:pPr>
              <a:t>‹#›</a:t>
            </a:fld>
            <a:endParaRPr lang="en-GB" altLang="en-US"/>
          </a:p>
        </p:txBody>
      </p:sp>
    </p:spTree>
    <p:extLst>
      <p:ext uri="{BB962C8B-B14F-4D97-AF65-F5344CB8AC3E}">
        <p14:creationId xmlns:p14="http://schemas.microsoft.com/office/powerpoint/2010/main" val="3109189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4CC1966F-CDBE-41E3-9C14-D417B89005BB}" type="slidenum">
              <a:rPr lang="en-GB" altLang="en-US"/>
              <a:pPr>
                <a:defRPr/>
              </a:pPr>
              <a:t>‹#›</a:t>
            </a:fld>
            <a:endParaRPr lang="en-GB" altLang="en-US"/>
          </a:p>
        </p:txBody>
      </p:sp>
    </p:spTree>
    <p:extLst>
      <p:ext uri="{BB962C8B-B14F-4D97-AF65-F5344CB8AC3E}">
        <p14:creationId xmlns:p14="http://schemas.microsoft.com/office/powerpoint/2010/main" val="434260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18B2D8C7-F95E-448A-91D9-6C66461709F5}" type="slidenum">
              <a:rPr lang="en-GB" altLang="en-US"/>
              <a:pPr>
                <a:defRPr/>
              </a:pPr>
              <a:t>‹#›</a:t>
            </a:fld>
            <a:endParaRPr lang="en-GB" altLang="en-US"/>
          </a:p>
        </p:txBody>
      </p:sp>
    </p:spTree>
    <p:extLst>
      <p:ext uri="{BB962C8B-B14F-4D97-AF65-F5344CB8AC3E}">
        <p14:creationId xmlns:p14="http://schemas.microsoft.com/office/powerpoint/2010/main" val="41447092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57200" y="1600200"/>
            <a:ext cx="8229600" cy="4525963"/>
          </a:xfrm>
        </p:spPr>
        <p:txBody>
          <a:bodyPr/>
          <a:lstStyle/>
          <a:p>
            <a:pPr lvl="0"/>
            <a:endParaRPr lang="en-GB"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18F56008-0BFF-4383-8B87-A90D440EB4A9}" type="slidenum">
              <a:rPr lang="en-GB" altLang="en-US"/>
              <a:pPr>
                <a:defRPr/>
              </a:pPr>
              <a:t>‹#›</a:t>
            </a:fld>
            <a:endParaRPr lang="en-GB" altLang="en-US"/>
          </a:p>
        </p:txBody>
      </p:sp>
    </p:spTree>
    <p:extLst>
      <p:ext uri="{BB962C8B-B14F-4D97-AF65-F5344CB8AC3E}">
        <p14:creationId xmlns:p14="http://schemas.microsoft.com/office/powerpoint/2010/main" val="36411719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60EAC3FA-B9E8-4974-86A6-38A19869FD1D}" type="slidenum">
              <a:rPr lang="en-GB" altLang="en-US"/>
              <a:pPr>
                <a:defRPr/>
              </a:pPr>
              <a:t>‹#›</a:t>
            </a:fld>
            <a:endParaRPr lang="en-GB" altLang="en-US"/>
          </a:p>
        </p:txBody>
      </p:sp>
    </p:spTree>
    <p:extLst>
      <p:ext uri="{BB962C8B-B14F-4D97-AF65-F5344CB8AC3E}">
        <p14:creationId xmlns:p14="http://schemas.microsoft.com/office/powerpoint/2010/main" val="227961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3200400" y="274638"/>
            <a:ext cx="5486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1028" name="Rectangle 3"/>
          <p:cNvSpPr>
            <a:spLocks noGrp="1" noChangeArrowheads="1"/>
          </p:cNvSpPr>
          <p:nvPr>
            <p:ph type="body" idx="1"/>
          </p:nvPr>
        </p:nvSpPr>
        <p:spPr bwMode="auto">
          <a:xfrm>
            <a:off x="3211513" y="1600200"/>
            <a:ext cx="5475287"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b="1">
                <a:solidFill>
                  <a:schemeClr val="tx2"/>
                </a:solidFill>
                <a:latin typeface="Arial" charset="0"/>
              </a:defRPr>
            </a:lvl1pPr>
          </a:lstStyle>
          <a:p>
            <a:pPr>
              <a:defRPr/>
            </a:pPr>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b="1">
                <a:solidFill>
                  <a:schemeClr val="tx2"/>
                </a:solidFill>
                <a:latin typeface="Arial" charset="0"/>
              </a:defRPr>
            </a:lvl1pPr>
          </a:lstStyle>
          <a:p>
            <a:pPr>
              <a:defRPr/>
            </a:pPr>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b="1" smtClean="0">
                <a:solidFill>
                  <a:schemeClr val="tx2"/>
                </a:solidFill>
              </a:defRPr>
            </a:lvl1pPr>
          </a:lstStyle>
          <a:p>
            <a:pPr>
              <a:defRPr/>
            </a:pPr>
            <a:fld id="{EA34F9E1-87AF-453F-9A8E-358AB7BCDB28}"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759"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Lst>
  <p:txStyles>
    <p:titleStyle>
      <a:lvl1pPr algn="ctr" rtl="0" eaLnBrk="0" fontAlgn="base" hangingPunct="0">
        <a:spcBef>
          <a:spcPct val="0"/>
        </a:spcBef>
        <a:spcAft>
          <a:spcPct val="0"/>
        </a:spcAft>
        <a:defRPr sz="2800" b="1">
          <a:solidFill>
            <a:schemeClr val="bg1"/>
          </a:solidFill>
          <a:latin typeface="+mj-lt"/>
          <a:ea typeface="+mj-ea"/>
          <a:cs typeface="+mj-cs"/>
        </a:defRPr>
      </a:lvl1pPr>
      <a:lvl2pPr algn="ctr" rtl="0" eaLnBrk="0" fontAlgn="base" hangingPunct="0">
        <a:spcBef>
          <a:spcPct val="0"/>
        </a:spcBef>
        <a:spcAft>
          <a:spcPct val="0"/>
        </a:spcAft>
        <a:defRPr sz="2800" b="1">
          <a:solidFill>
            <a:schemeClr val="bg1"/>
          </a:solidFill>
          <a:latin typeface="Arial" charset="0"/>
        </a:defRPr>
      </a:lvl2pPr>
      <a:lvl3pPr algn="ctr" rtl="0" eaLnBrk="0" fontAlgn="base" hangingPunct="0">
        <a:spcBef>
          <a:spcPct val="0"/>
        </a:spcBef>
        <a:spcAft>
          <a:spcPct val="0"/>
        </a:spcAft>
        <a:defRPr sz="2800" b="1">
          <a:solidFill>
            <a:schemeClr val="bg1"/>
          </a:solidFill>
          <a:latin typeface="Arial" charset="0"/>
        </a:defRPr>
      </a:lvl3pPr>
      <a:lvl4pPr algn="ctr" rtl="0" eaLnBrk="0" fontAlgn="base" hangingPunct="0">
        <a:spcBef>
          <a:spcPct val="0"/>
        </a:spcBef>
        <a:spcAft>
          <a:spcPct val="0"/>
        </a:spcAft>
        <a:defRPr sz="2800" b="1">
          <a:solidFill>
            <a:schemeClr val="bg1"/>
          </a:solidFill>
          <a:latin typeface="Arial" charset="0"/>
        </a:defRPr>
      </a:lvl4pPr>
      <a:lvl5pPr algn="ctr" rtl="0" eaLnBrk="0" fontAlgn="base" hangingPunct="0">
        <a:spcBef>
          <a:spcPct val="0"/>
        </a:spcBef>
        <a:spcAft>
          <a:spcPct val="0"/>
        </a:spcAft>
        <a:defRPr sz="2800" b="1">
          <a:solidFill>
            <a:schemeClr val="bg1"/>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1583;&#1587;&#1578;&#1608;&#1585;&#1575;&#1604;&#1593;&#1605;&#1604;%20&#1575;&#1587;&#1578;&#1575;&#1606;&#1583;&#1575;&#1585;&#1583;%20&#1575;&#1606;&#1583;&#1575;&#1586;&#1607;%20&#1583;&#1608;&#1585;%20&#1705;&#1605;&#1585;.pdf" TargetMode="External"/><Relationship Id="rId2" Type="http://schemas.openxmlformats.org/officeDocument/2006/relationships/hyperlink" Target="&#1576;&#1587;&#1578;&#1607;%20&#1582;&#1583;&#1605;&#1575;&#1578;%20&#1606;&#1608;&#1740;&#1606;%20&#1587;&#1604;&#1575;&#1605;&#1578;%20&#1605;&#1740;&#1575;&#1606;&#1587;&#1575;&#1604;&#1575;&#1606;.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1605;&#1705;&#1605;&#1604;%20&#1740;&#1575;&#1585;&#1740;%20&#1605;&#1740;&#1575;&#1606;&#1587;&#1575;&#1604;&#1575;&#1606;%20&#1576;&#1575;%20&#1605;&#1711;&#1575;&#1583;&#1608;&#1586;.pdf" TargetMode="External"/><Relationship Id="rId2" Type="http://schemas.openxmlformats.org/officeDocument/2006/relationships/hyperlink" Target="&#1576;&#1587;&#1578;&#1607;%20&#1582;&#1583;&#1605;&#1575;&#1578;%20&#1606;&#1608;&#1740;&#1606;%20&#1587;&#1604;&#1575;&#1605;&#1578;%20&#1605;&#1740;&#1575;&#1606;&#1587;&#1575;&#1604;&#1575;&#1606;.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1605;&#1705;&#1605;&#1604;%20&#1740;&#1575;&#1585;&#1740;%20&#1605;&#1740;&#1575;&#1606;&#1587;&#1575;&#1604;&#1575;&#1606;%20&#1576;&#1575;%20&#1605;&#1711;&#1575;&#1583;&#1608;&#1586;.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1576;&#1587;&#1578;&#1607;%20&#1582;&#1583;&#1605;&#1575;&#1578;%20&#1606;&#1608;&#1740;&#1606;%20&#1587;&#1604;&#1575;&#1605;&#1578;%20&#1605;&#1740;&#1575;&#1606;&#1587;&#1575;&#1604;&#1575;&#1606;.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1576;&#1587;&#1578;&#1607;%20&#1582;&#1583;&#1605;&#1575;&#1578;%20&#1606;&#1608;&#1740;&#1606;%20&#1587;&#1604;&#1575;&#1605;&#1578;%20&#1605;&#1740;&#1575;&#1606;&#1587;&#1575;&#1604;&#1575;&#1606;.pdf"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1606;&#1581;&#1608;&#1607;%20&#1575;&#1587;&#1578;&#1582;&#1585;&#1575;&#1580;%20&#1588;&#1575;&#1582;&#1589;%20&#1607;&#1575;.pptx"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1576;&#1582;&#1588;&#1606;&#1575;&#1605;&#1607;%20&#1605;&#1588;&#1578;&#1585;&#1705;%20&#1605;&#1575;&#1583;&#1585;&#1575;&#1606;%20&#1608;%20&#1605;&#1740;&#1575;&#1606;&#1587;&#1575;&#1604;&#1575;&#1606;.pdf"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1576;&#1587;&#1578;&#1607;%20&#1582;&#1583;&#1605;&#1575;&#1578;%20&#1606;&#1608;&#1740;&#1606;%20&#1587;&#1604;&#1575;&#1605;&#1578;%20&#1605;&#1740;&#1575;&#1606;&#1587;&#1575;&#1604;&#1575;&#1606;.pdf"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1576;&#1587;&#1578;&#1607;%20&#1582;&#1583;&#1605;&#1575;&#1578;%20&#1606;&#1608;&#1740;&#1606;%20&#1587;&#1604;&#1575;&#1605;&#1578;%20&#1605;&#1740;&#1575;&#1606;&#1587;&#1575;&#1604;&#1575;&#1606;.pdf"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1576;&#1587;&#1578;&#1607;%20&#1582;&#1583;&#1605;&#1575;&#1578;%20&#1606;&#1608;&#1740;&#1606;%20&#1587;&#1604;&#1575;&#1605;&#1578;%20&#1605;&#1740;&#1575;&#1606;&#1587;&#1575;&#1604;&#1575;&#1606;.pdf"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1606;&#1581;&#1608;&#1607;%20&#1575;&#1587;&#1578;&#1582;&#1585;&#1575;&#1580;%20&#1588;&#1575;&#1582;&#1589;%20&#1607;&#1575;.pptx"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1585;&#1575;&#1607;&#1606;&#1605;&#1575;&#1740;%20&#1587;&#1575;&#1605;&#1575;&#1606;&#1607;%20&#1605;&#1575;&#1605;&#1575;.pdf"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1585;&#1575;&#1607;&#1606;&#1605;&#1575;&#1740;%20&#1587;&#1575;&#1605;&#1575;&#1606;&#1607;%20&#1662;&#1586;&#1588;&#1705;.pdf"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1606;&#1581;&#1608;&#1607;%20&#1575;&#1587;&#1578;&#1582;&#1585;&#1575;&#1580;%20&#1588;&#1575;&#1582;&#1589;%20&#1607;&#1575;.pptx"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1585;&#1575;&#1607;&#1606;&#1605;&#1575;&#1740;%20&#1587;&#1575;&#1605;&#1575;&#1606;&#1607;%20&#1605;&#1575;&#1605;&#1575;.pdf" TargetMode="External"/><Relationship Id="rId2" Type="http://schemas.openxmlformats.org/officeDocument/2006/relationships/hyperlink" Target="&#1585;&#1575;&#1607;&#1606;&#1605;&#1575;&#1740;%20&#1587;&#1575;&#1605;&#1575;&#1606;&#1607;%20&#1605;&#1585;&#1575;&#1602;&#1576;%20&#1608;%20&#1576;&#1607;&#1608;&#1585;&#1586;.pdf" TargetMode="External"/><Relationship Id="rId1" Type="http://schemas.openxmlformats.org/officeDocument/2006/relationships/slideLayout" Target="../slideLayouts/slideLayout2.xml"/><Relationship Id="rId4" Type="http://schemas.openxmlformats.org/officeDocument/2006/relationships/hyperlink" Target="&#1585;&#1575;&#1607;&#1606;&#1605;&#1575;&#1740;%20&#1587;&#1575;&#1605;&#1575;&#1606;&#1607;%20&#1662;&#1586;&#1588;&#1705;.pdf"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2"/>
          <p:cNvSpPr>
            <a:spLocks noGrp="1" noChangeArrowheads="1"/>
          </p:cNvSpPr>
          <p:nvPr>
            <p:ph type="ctrTitle"/>
          </p:nvPr>
        </p:nvSpPr>
        <p:spPr>
          <a:xfrm>
            <a:off x="1665961" y="1093197"/>
            <a:ext cx="6688899" cy="2113465"/>
          </a:xfrm>
        </p:spPr>
        <p:txBody>
          <a:bodyPr/>
          <a:lstStyle/>
          <a:p>
            <a:pPr eaLnBrk="1" hangingPunct="1">
              <a:defRPr/>
            </a:pPr>
            <a:r>
              <a:rPr lang="fa-IR" sz="4400" dirty="0" smtClean="0">
                <a:cs typeface="2  Titr" pitchFamily="2" charset="-78"/>
              </a:rPr>
              <a:t/>
            </a:r>
            <a:br>
              <a:rPr lang="fa-IR" sz="4400" dirty="0" smtClean="0">
                <a:cs typeface="2  Titr" pitchFamily="2" charset="-78"/>
              </a:rPr>
            </a:br>
            <a:r>
              <a:rPr lang="fa-IR" sz="4400" dirty="0">
                <a:cs typeface="2  Titr" pitchFamily="2" charset="-78"/>
              </a:rPr>
              <a:t/>
            </a:r>
            <a:br>
              <a:rPr lang="fa-IR" sz="4400" dirty="0">
                <a:cs typeface="2  Titr" pitchFamily="2" charset="-78"/>
              </a:rPr>
            </a:br>
            <a:r>
              <a:rPr lang="fa-IR" sz="44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2  Titr" pitchFamily="2" charset="-78"/>
              </a:rPr>
              <a:t>آموزش بدو خدمت </a:t>
            </a:r>
            <a:br>
              <a:rPr lang="fa-IR" sz="44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2  Titr" pitchFamily="2" charset="-78"/>
              </a:rPr>
            </a:br>
            <a:r>
              <a:rPr lang="fa-IR" sz="44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cs typeface="2  Titr" pitchFamily="2" charset="-78"/>
              </a:rPr>
              <a:t>برنامه سلامت میانسالان</a:t>
            </a:r>
            <a:r>
              <a:rPr lang="fa-IR" sz="4400" dirty="0" smtClean="0">
                <a:cs typeface="2  Titr" pitchFamily="2" charset="-78"/>
              </a:rPr>
              <a:t/>
            </a:r>
            <a:br>
              <a:rPr lang="fa-IR" sz="4400" dirty="0" smtClean="0">
                <a:cs typeface="2  Titr" pitchFamily="2" charset="-78"/>
              </a:rPr>
            </a:br>
            <a:r>
              <a:rPr lang="fa-IR" sz="4400" dirty="0" smtClean="0">
                <a:cs typeface="2  Titr" pitchFamily="2" charset="-78"/>
              </a:rPr>
              <a:t/>
            </a:r>
            <a:br>
              <a:rPr lang="fa-IR" sz="4400" dirty="0" smtClean="0">
                <a:cs typeface="2  Titr" pitchFamily="2" charset="-78"/>
              </a:rPr>
            </a:br>
            <a:r>
              <a:rPr lang="en-GB" sz="4400" dirty="0" smtClean="0">
                <a:cs typeface="2  Titr" pitchFamily="2" charset="-78"/>
              </a:rPr>
              <a:t/>
            </a:r>
            <a:br>
              <a:rPr lang="en-GB" sz="4400" dirty="0" smtClean="0">
                <a:cs typeface="2  Titr" pitchFamily="2" charset="-78"/>
              </a:rPr>
            </a:br>
            <a:r>
              <a:rPr lang="en-GB" sz="2400" i="1" dirty="0" smtClean="0">
                <a:solidFill>
                  <a:schemeClr val="tx1">
                    <a:lumMod val="75000"/>
                  </a:schemeClr>
                </a:solidFill>
                <a:cs typeface="2  Titr" pitchFamily="2" charset="-78"/>
              </a:rPr>
              <a:t/>
            </a:r>
            <a:br>
              <a:rPr lang="en-GB" sz="2400" i="1" dirty="0" smtClean="0">
                <a:solidFill>
                  <a:schemeClr val="tx1">
                    <a:lumMod val="75000"/>
                  </a:schemeClr>
                </a:solidFill>
                <a:cs typeface="2  Titr" pitchFamily="2" charset="-78"/>
              </a:rPr>
            </a:br>
            <a:endParaRPr lang="en-GB" sz="1400" i="1" dirty="0" smtClean="0">
              <a:solidFill>
                <a:schemeClr val="tx1">
                  <a:lumMod val="75000"/>
                </a:schemeClr>
              </a:solidFill>
              <a:cs typeface="2  Titr" pitchFamily="2" charset="-78"/>
            </a:endParaRPr>
          </a:p>
        </p:txBody>
      </p:sp>
      <p:sp>
        <p:nvSpPr>
          <p:cNvPr id="4" name="Rectangle 3"/>
          <p:cNvSpPr/>
          <p:nvPr/>
        </p:nvSpPr>
        <p:spPr>
          <a:xfrm flipH="1">
            <a:off x="551145" y="942885"/>
            <a:ext cx="2404997" cy="2113465"/>
          </a:xfrm>
          <a:prstGeom prst="rect">
            <a:avLst/>
          </a:prstGeom>
          <a:blipFill rotWithShape="1">
            <a:blip r:embed="rId4">
              <a:extLst>
                <a:ext uri="{BEBA8EAE-BF5A-486C-A8C5-ECC9F3942E4B}">
                  <a14:imgProps xmlns:a14="http://schemas.microsoft.com/office/drawing/2010/main">
                    <a14:imgLayer r:embed="rId5">
                      <a14:imgEffect>
                        <a14:artisticTexturizer/>
                      </a14:imgEffect>
                    </a14:imgLayer>
                  </a14:imgProps>
                </a:ext>
              </a:extLst>
            </a:blip>
            <a:srcRect/>
            <a:stretch>
              <a:fillRect l="-11000" r="-11000"/>
            </a:stretch>
          </a:blip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hueOff val="0"/>
              <a:satOff val="0"/>
              <a:lumOff val="0"/>
              <a:alphaOff val="0"/>
            </a:schemeClr>
          </a:fontRef>
        </p:style>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6510" y="338202"/>
            <a:ext cx="7960290" cy="1079435"/>
          </a:xfrm>
        </p:spPr>
        <p:txBody>
          <a:bodyPr/>
          <a:lstStyle/>
          <a:p>
            <a:r>
              <a:rPr lang="en-US" altLang="en-US" sz="3200" dirty="0">
                <a:cs typeface="2  Titr" pitchFamily="2" charset="-78"/>
              </a:rPr>
              <a:t> </a:t>
            </a:r>
            <a:r>
              <a:rPr lang="fa-IR" altLang="en-US" dirty="0">
                <a:cs typeface="2  Titr" pitchFamily="2" charset="-78"/>
              </a:rPr>
              <a:t>معرفی برنامه میانسالان و اهداف آن</a:t>
            </a:r>
            <a:endParaRPr lang="fa-IR" dirty="0"/>
          </a:p>
        </p:txBody>
      </p:sp>
      <p:sp>
        <p:nvSpPr>
          <p:cNvPr id="3" name="Content Placeholder 2"/>
          <p:cNvSpPr>
            <a:spLocks noGrp="1"/>
          </p:cNvSpPr>
          <p:nvPr>
            <p:ph idx="1"/>
          </p:nvPr>
        </p:nvSpPr>
        <p:spPr>
          <a:xfrm>
            <a:off x="814193" y="1600200"/>
            <a:ext cx="7872608" cy="4525963"/>
          </a:xfrm>
        </p:spPr>
        <p:txBody>
          <a:bodyPr/>
          <a:lstStyle/>
          <a:p>
            <a:pPr marL="0" indent="0" algn="r" eaLnBrk="1" hangingPunct="1">
              <a:spcAft>
                <a:spcPts val="1000"/>
              </a:spcAft>
              <a:buFontTx/>
              <a:buNone/>
              <a:defRPr/>
            </a:pPr>
            <a:r>
              <a:rPr lang="fa-IR" altLang="en-US" dirty="0">
                <a:cs typeface="2  Titr" pitchFamily="2" charset="-78"/>
              </a:rPr>
              <a:t>گروه هدف برنامه: </a:t>
            </a:r>
            <a:r>
              <a:rPr lang="fa-IR" altLang="en-US" kern="1200" dirty="0">
                <a:solidFill>
                  <a:schemeClr val="accent4">
                    <a:lumMod val="50000"/>
                  </a:schemeClr>
                </a:solidFill>
                <a:cs typeface="2  Mitra" pitchFamily="2" charset="-78"/>
              </a:rPr>
              <a:t>گروه سنی 30 تا </a:t>
            </a:r>
            <a:r>
              <a:rPr lang="fa-IR" altLang="en-US" kern="1200" dirty="0" smtClean="0">
                <a:solidFill>
                  <a:schemeClr val="accent4">
                    <a:lumMod val="50000"/>
                  </a:schemeClr>
                </a:solidFill>
                <a:cs typeface="2  Mitra" pitchFamily="2" charset="-78"/>
              </a:rPr>
              <a:t>60 </a:t>
            </a:r>
            <a:r>
              <a:rPr lang="fa-IR" altLang="en-US" kern="1200" dirty="0">
                <a:solidFill>
                  <a:schemeClr val="accent4">
                    <a:lumMod val="50000"/>
                  </a:schemeClr>
                </a:solidFill>
                <a:cs typeface="2  Mitra" pitchFamily="2" charset="-78"/>
              </a:rPr>
              <a:t>سال (مردان و زنان)</a:t>
            </a:r>
            <a:endParaRPr lang="fa-IR" altLang="en-US" sz="2400" kern="1200" dirty="0">
              <a:solidFill>
                <a:schemeClr val="accent4">
                  <a:lumMod val="50000"/>
                </a:schemeClr>
              </a:solidFill>
              <a:cs typeface="2  Mitra" pitchFamily="2" charset="-78"/>
            </a:endParaRPr>
          </a:p>
          <a:p>
            <a:pPr marL="0" indent="0" algn="r" eaLnBrk="1" hangingPunct="1">
              <a:spcAft>
                <a:spcPts val="1000"/>
              </a:spcAft>
              <a:buFont typeface="Wingdings 3" pitchFamily="18" charset="2"/>
              <a:buNone/>
              <a:defRPr/>
            </a:pPr>
            <a:r>
              <a:rPr lang="en-US" altLang="en-US" sz="3200" dirty="0">
                <a:solidFill>
                  <a:srgbClr val="C00000"/>
                </a:solidFill>
                <a:cs typeface="2  Titr" pitchFamily="2" charset="-78"/>
              </a:rPr>
              <a:t> </a:t>
            </a:r>
            <a:r>
              <a:rPr lang="fa-IR" altLang="en-US" dirty="0">
                <a:cs typeface="2  Titr" pitchFamily="2" charset="-78"/>
              </a:rPr>
              <a:t>اهداف برنامه: </a:t>
            </a:r>
          </a:p>
          <a:p>
            <a:pPr algn="r" rtl="1" eaLnBrk="1" fontAlgn="ctr" latinLnBrk="0" hangingPunct="1"/>
            <a:r>
              <a:rPr lang="fa-IR" kern="1200" dirty="0">
                <a:solidFill>
                  <a:schemeClr val="accent4">
                    <a:lumMod val="50000"/>
                  </a:schemeClr>
                </a:solidFill>
                <a:cs typeface="2  Mitra" pitchFamily="2" charset="-78"/>
              </a:rPr>
              <a:t>هدف کلی اول : </a:t>
            </a:r>
            <a:r>
              <a:rPr lang="fa-IR" kern="1200" dirty="0">
                <a:solidFill>
                  <a:schemeClr val="accent4">
                    <a:lumMod val="50000"/>
                  </a:schemeClr>
                </a:solidFill>
                <a:cs typeface="2  Mitra" pitchFamily="2" charset="-78"/>
              </a:rPr>
              <a:t> توسعه  مراقبت ها و خدمات نظام </a:t>
            </a:r>
            <a:r>
              <a:rPr lang="fa-IR" kern="1200" dirty="0" smtClean="0">
                <a:solidFill>
                  <a:schemeClr val="accent4">
                    <a:lumMod val="50000"/>
                  </a:schemeClr>
                </a:solidFill>
                <a:cs typeface="2  Mitra" pitchFamily="2" charset="-78"/>
              </a:rPr>
              <a:t>سلامت</a:t>
            </a:r>
          </a:p>
          <a:p>
            <a:pPr algn="r" rtl="1" eaLnBrk="1" fontAlgn="ctr" latinLnBrk="0" hangingPunct="1"/>
            <a:r>
              <a:rPr lang="fa-IR" kern="1200" dirty="0" smtClean="0">
                <a:solidFill>
                  <a:schemeClr val="accent4">
                    <a:lumMod val="50000"/>
                  </a:schemeClr>
                </a:solidFill>
                <a:cs typeface="2  Mitra" pitchFamily="2" charset="-78"/>
              </a:rPr>
              <a:t>    </a:t>
            </a:r>
            <a:r>
              <a:rPr lang="fa-IR" kern="1200" dirty="0" smtClean="0">
                <a:solidFill>
                  <a:schemeClr val="accent4">
                    <a:lumMod val="50000"/>
                  </a:schemeClr>
                </a:solidFill>
                <a:cs typeface="2  Mitra" pitchFamily="2" charset="-78"/>
              </a:rPr>
              <a:t>هدف </a:t>
            </a:r>
            <a:r>
              <a:rPr lang="fa-IR" kern="1200" dirty="0">
                <a:solidFill>
                  <a:schemeClr val="accent4">
                    <a:lumMod val="50000"/>
                  </a:schemeClr>
                </a:solidFill>
                <a:cs typeface="2  Mitra" pitchFamily="2" charset="-78"/>
              </a:rPr>
              <a:t>کمی: </a:t>
            </a:r>
            <a:r>
              <a:rPr lang="fa-IR" kern="1200" dirty="0">
                <a:solidFill>
                  <a:schemeClr val="accent4">
                    <a:lumMod val="50000"/>
                  </a:schemeClr>
                </a:solidFill>
                <a:cs typeface="2  Mitra" pitchFamily="2" charset="-78"/>
              </a:rPr>
              <a:t>افزایش دسترسی به خدمات سلامت</a:t>
            </a:r>
            <a:endParaRPr lang="fa-IR" sz="2000" dirty="0"/>
          </a:p>
        </p:txBody>
      </p:sp>
    </p:spTree>
    <p:extLst>
      <p:ext uri="{BB962C8B-B14F-4D97-AF65-F5344CB8AC3E}">
        <p14:creationId xmlns:p14="http://schemas.microsoft.com/office/powerpoint/2010/main" val="13728903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568" y="1027134"/>
            <a:ext cx="7960290" cy="904071"/>
          </a:xfrm>
        </p:spPr>
        <p:txBody>
          <a:bodyPr/>
          <a:lstStyle/>
          <a:p>
            <a:r>
              <a:rPr lang="fa-IR" sz="2400" dirty="0" smtClean="0">
                <a:cs typeface="2  Titr" pitchFamily="2" charset="-78"/>
              </a:rPr>
              <a:t>نحوه استخراج جمعیت گروه هدف برنامه میانسالان از سامانه سیب</a:t>
            </a:r>
            <a:endParaRPr lang="fa-IR" sz="20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6192" y="2167003"/>
            <a:ext cx="8505868" cy="2718147"/>
          </a:xfrm>
        </p:spPr>
      </p:pic>
    </p:spTree>
    <p:extLst>
      <p:ext uri="{BB962C8B-B14F-4D97-AF65-F5344CB8AC3E}">
        <p14:creationId xmlns:p14="http://schemas.microsoft.com/office/powerpoint/2010/main" val="29679200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8175" y="2103437"/>
            <a:ext cx="6125228" cy="1929943"/>
          </a:xfrm>
        </p:spPr>
        <p:txBody>
          <a:bodyPr/>
          <a:lstStyle/>
          <a:p>
            <a:r>
              <a:rPr lang="fa-IR" sz="6000" b="0" dirty="0" smtClean="0">
                <a:ln w="18415" cmpd="sng">
                  <a:solidFill>
                    <a:srgbClr val="FFFFFF"/>
                  </a:solidFill>
                  <a:prstDash val="solid"/>
                </a:ln>
                <a:solidFill>
                  <a:srgbClr val="FFFFFF"/>
                </a:solidFill>
                <a:effectLst>
                  <a:outerShdw blurRad="63500" dir="3600000" algn="tl" rotWithShape="0">
                    <a:srgbClr val="000000">
                      <a:alpha val="70000"/>
                    </a:srgbClr>
                  </a:outerShdw>
                </a:effectLst>
                <a:cs typeface="2  Titr" pitchFamily="2" charset="-78"/>
              </a:rPr>
              <a:t>مراقب سلامت / بهورز</a:t>
            </a:r>
            <a:endParaRPr lang="fa-IR" sz="6000" b="0" dirty="0">
              <a:ln w="18415" cmpd="sng">
                <a:solidFill>
                  <a:srgbClr val="FFFFFF"/>
                </a:solidFill>
                <a:prstDash val="solid"/>
              </a:ln>
              <a:solidFill>
                <a:srgbClr val="FFFFFF"/>
              </a:solidFill>
              <a:effectLst>
                <a:outerShdw blurRad="63500" dir="3600000" algn="tl" rotWithShape="0">
                  <a:srgbClr val="000000">
                    <a:alpha val="70000"/>
                  </a:srgbClr>
                </a:outerShdw>
              </a:effectLst>
              <a:cs typeface="2  Titr" pitchFamily="2" charset="-78"/>
            </a:endParaRPr>
          </a:p>
        </p:txBody>
      </p:sp>
    </p:spTree>
    <p:extLst>
      <p:ext uri="{BB962C8B-B14F-4D97-AF65-F5344CB8AC3E}">
        <p14:creationId xmlns:p14="http://schemas.microsoft.com/office/powerpoint/2010/main" val="3060976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7655" y="575263"/>
            <a:ext cx="7214991" cy="1143000"/>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algn="r"/>
            <a:r>
              <a:rPr lang="fa-IR" dirty="0">
                <a:cs typeface="2  Titr" pitchFamily="2" charset="-78"/>
              </a:rPr>
              <a:t>انتظارات از مراقب </a:t>
            </a:r>
            <a:r>
              <a:rPr lang="fa-IR" dirty="0" smtClean="0">
                <a:cs typeface="2  Titr" pitchFamily="2" charset="-78"/>
              </a:rPr>
              <a:t>سلامت/ بهورز:</a:t>
            </a:r>
            <a:endParaRPr lang="fa-IR" dirty="0">
              <a:cs typeface="2  Titr" pitchFamily="2" charset="-78"/>
            </a:endParaRPr>
          </a:p>
        </p:txBody>
      </p:sp>
      <p:sp>
        <p:nvSpPr>
          <p:cNvPr id="3" name="Content Placeholder 2"/>
          <p:cNvSpPr>
            <a:spLocks noGrp="1"/>
          </p:cNvSpPr>
          <p:nvPr>
            <p:ph idx="1"/>
          </p:nvPr>
        </p:nvSpPr>
        <p:spPr>
          <a:xfrm>
            <a:off x="438411" y="1866379"/>
            <a:ext cx="8423753" cy="4046842"/>
          </a:xfrm>
        </p:spPr>
        <p:txBody>
          <a:bodyPr/>
          <a:lstStyle/>
          <a:p>
            <a:pPr algn="r" rtl="1">
              <a:buFont typeface="Wingdings" pitchFamily="2" charset="2"/>
              <a:buChar char="§"/>
            </a:pPr>
            <a:r>
              <a:rPr lang="fa-IR" sz="2600" kern="1200" dirty="0" smtClean="0">
                <a:solidFill>
                  <a:schemeClr val="accent4">
                    <a:lumMod val="50000"/>
                  </a:schemeClr>
                </a:solidFill>
                <a:cs typeface="2  Mitra" pitchFamily="2" charset="-78"/>
              </a:rPr>
              <a:t>شناسايي افراد گروه هدف در منطقه تحت پوشش و تعیین حدانتظار برنامه</a:t>
            </a:r>
          </a:p>
          <a:p>
            <a:pPr algn="r" rtl="1">
              <a:buFont typeface="Wingdings" pitchFamily="2" charset="2"/>
              <a:buChar char="§"/>
            </a:pPr>
            <a:r>
              <a:rPr lang="fa-IR" sz="2600" kern="1200" dirty="0">
                <a:solidFill>
                  <a:schemeClr val="accent4">
                    <a:lumMod val="50000"/>
                  </a:schemeClr>
                </a:solidFill>
                <a:cs typeface="2  Mitra" pitchFamily="2" charset="-78"/>
              </a:rPr>
              <a:t> فراخوان گروه هدف </a:t>
            </a:r>
            <a:endParaRPr lang="en-US" sz="2600" kern="1200" dirty="0" smtClean="0">
              <a:solidFill>
                <a:schemeClr val="accent4">
                  <a:lumMod val="50000"/>
                </a:schemeClr>
              </a:solidFill>
              <a:cs typeface="2  Mitra" pitchFamily="2" charset="-78"/>
            </a:endParaRPr>
          </a:p>
          <a:p>
            <a:pPr algn="r" rtl="1">
              <a:buFont typeface="Wingdings" pitchFamily="2" charset="2"/>
              <a:buChar char="§"/>
            </a:pPr>
            <a:r>
              <a:rPr lang="fa-IR" sz="2600" kern="1200" dirty="0">
                <a:solidFill>
                  <a:schemeClr val="accent4">
                    <a:lumMod val="50000"/>
                  </a:schemeClr>
                </a:solidFill>
                <a:cs typeface="2  Mitra" pitchFamily="2" charset="-78"/>
              </a:rPr>
              <a:t>ارائه خدمت به جمعیت گروه هدف و ثبت در سامانه (مطابق با بوکلت</a:t>
            </a:r>
            <a:r>
              <a:rPr lang="fa-IR" sz="2600" kern="1200" dirty="0" smtClean="0">
                <a:solidFill>
                  <a:schemeClr val="accent4">
                    <a:lumMod val="50000"/>
                  </a:schemeClr>
                </a:solidFill>
                <a:cs typeface="2  Mitra" pitchFamily="2" charset="-78"/>
              </a:rPr>
              <a:t>)</a:t>
            </a:r>
          </a:p>
          <a:p>
            <a:pPr algn="r" rtl="1">
              <a:buFont typeface="Wingdings" pitchFamily="2" charset="2"/>
              <a:buChar char="§"/>
            </a:pPr>
            <a:r>
              <a:rPr lang="fa-IR" sz="2600" kern="1200" dirty="0">
                <a:solidFill>
                  <a:schemeClr val="accent4">
                    <a:lumMod val="50000"/>
                  </a:schemeClr>
                </a:solidFill>
                <a:cs typeface="2  Mitra" pitchFamily="2" charset="-78"/>
              </a:rPr>
              <a:t>انجام پيگيري ها در صورت نیاز و مطابق با بوکلت و دستورالعمل</a:t>
            </a:r>
          </a:p>
          <a:p>
            <a:pPr algn="r" rtl="1">
              <a:buFont typeface="Wingdings" pitchFamily="2" charset="2"/>
              <a:buChar char="§"/>
            </a:pPr>
            <a:r>
              <a:rPr lang="fa-IR" sz="2600" kern="1200" dirty="0">
                <a:solidFill>
                  <a:schemeClr val="accent4">
                    <a:lumMod val="50000"/>
                  </a:schemeClr>
                </a:solidFill>
                <a:cs typeface="2  Mitra" pitchFamily="2" charset="-78"/>
              </a:rPr>
              <a:t>توزیع مکمل ویتامین دی</a:t>
            </a:r>
          </a:p>
          <a:p>
            <a:pPr algn="r" rtl="1">
              <a:buFont typeface="Wingdings" pitchFamily="2" charset="2"/>
              <a:buChar char="§"/>
            </a:pPr>
            <a:r>
              <a:rPr lang="fa-IR" sz="2600" kern="1200" dirty="0" smtClean="0">
                <a:solidFill>
                  <a:schemeClr val="accent4">
                    <a:lumMod val="50000"/>
                  </a:schemeClr>
                </a:solidFill>
                <a:cs typeface="2  Mitra" pitchFamily="2" charset="-78"/>
              </a:rPr>
              <a:t>برگزاری جلسات آموزشی گروهی و چهره به چهره و مجازی در زمینه شیوه زندگی سالم </a:t>
            </a:r>
          </a:p>
          <a:p>
            <a:pPr algn="r" rtl="1">
              <a:buFont typeface="Wingdings" pitchFamily="2" charset="2"/>
              <a:buChar char="§"/>
            </a:pPr>
            <a:r>
              <a:rPr lang="fa-IR" sz="2600" kern="1200" dirty="0" smtClean="0">
                <a:solidFill>
                  <a:schemeClr val="accent4">
                    <a:lumMod val="50000"/>
                  </a:schemeClr>
                </a:solidFill>
                <a:cs typeface="2  Mitra" pitchFamily="2" charset="-78"/>
              </a:rPr>
              <a:t>ارجاع و پیگیری میانسالان دارای مشکل در مراقبت به پزشک، کارشناس روان و تغذیه </a:t>
            </a:r>
            <a:r>
              <a:rPr lang="en-US" sz="2600" kern="1200" dirty="0" smtClean="0">
                <a:solidFill>
                  <a:schemeClr val="accent4">
                    <a:lumMod val="50000"/>
                  </a:schemeClr>
                </a:solidFill>
                <a:cs typeface="2  Mitra" pitchFamily="2" charset="-78"/>
              </a:rPr>
              <a:t/>
            </a:r>
            <a:br>
              <a:rPr lang="en-US" sz="2600" kern="1200" dirty="0" smtClean="0">
                <a:solidFill>
                  <a:schemeClr val="accent4">
                    <a:lumMod val="50000"/>
                  </a:schemeClr>
                </a:solidFill>
                <a:cs typeface="2  Mitra" pitchFamily="2" charset="-78"/>
              </a:rPr>
            </a:br>
            <a:r>
              <a:rPr lang="en-US" sz="2600" kern="1200" dirty="0" smtClean="0">
                <a:solidFill>
                  <a:schemeClr val="accent4">
                    <a:lumMod val="50000"/>
                  </a:schemeClr>
                </a:solidFill>
                <a:cs typeface="2  Mitra" pitchFamily="2" charset="-78"/>
              </a:rPr>
              <a:t/>
            </a:r>
            <a:br>
              <a:rPr lang="en-US" sz="2600" kern="1200" dirty="0" smtClean="0">
                <a:solidFill>
                  <a:schemeClr val="accent4">
                    <a:lumMod val="50000"/>
                  </a:schemeClr>
                </a:solidFill>
                <a:cs typeface="2  Mitra" pitchFamily="2" charset="-78"/>
              </a:rPr>
            </a:br>
            <a:r>
              <a:rPr lang="en-US" sz="2600" kern="1200" dirty="0" smtClean="0">
                <a:solidFill>
                  <a:schemeClr val="accent4">
                    <a:lumMod val="50000"/>
                  </a:schemeClr>
                </a:solidFill>
                <a:cs typeface="2  Mitra" pitchFamily="2" charset="-78"/>
              </a:rPr>
              <a:t/>
            </a:r>
            <a:br>
              <a:rPr lang="en-US" sz="2600" kern="1200" dirty="0" smtClean="0">
                <a:solidFill>
                  <a:schemeClr val="accent4">
                    <a:lumMod val="50000"/>
                  </a:schemeClr>
                </a:solidFill>
                <a:cs typeface="2  Mitra" pitchFamily="2" charset="-78"/>
              </a:rPr>
            </a:br>
            <a:r>
              <a:rPr lang="en-US" sz="2600" kern="1200" dirty="0" smtClean="0">
                <a:solidFill>
                  <a:schemeClr val="accent4">
                    <a:lumMod val="50000"/>
                  </a:schemeClr>
                </a:solidFill>
                <a:cs typeface="2  Mitra" pitchFamily="2" charset="-78"/>
              </a:rPr>
              <a:t/>
            </a:r>
            <a:br>
              <a:rPr lang="en-US" sz="2600" kern="1200" dirty="0" smtClean="0">
                <a:solidFill>
                  <a:schemeClr val="accent4">
                    <a:lumMod val="50000"/>
                  </a:schemeClr>
                </a:solidFill>
                <a:cs typeface="2  Mitra" pitchFamily="2" charset="-78"/>
              </a:rPr>
            </a:br>
            <a:endParaRPr lang="fa-IR" sz="2600" kern="1200" dirty="0" smtClean="0">
              <a:solidFill>
                <a:schemeClr val="accent4">
                  <a:lumMod val="50000"/>
                </a:schemeClr>
              </a:solidFill>
              <a:cs typeface="2  Mitra" pitchFamily="2" charset="-78"/>
            </a:endParaRPr>
          </a:p>
          <a:p>
            <a:pPr algn="r" rtl="1">
              <a:buFont typeface="Wingdings" pitchFamily="2" charset="2"/>
              <a:buChar char="§"/>
            </a:pPr>
            <a:endParaRPr lang="fa-IR" sz="2600" dirty="0"/>
          </a:p>
        </p:txBody>
      </p:sp>
    </p:spTree>
    <p:extLst>
      <p:ext uri="{BB962C8B-B14F-4D97-AF65-F5344CB8AC3E}">
        <p14:creationId xmlns:p14="http://schemas.microsoft.com/office/powerpoint/2010/main" val="21727359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2498" y="513566"/>
            <a:ext cx="7214991" cy="916597"/>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marL="0" indent="0" algn="r">
              <a:defRPr/>
            </a:pPr>
            <a:r>
              <a:rPr lang="fa-IR" dirty="0">
                <a:cs typeface="2  Titr" pitchFamily="2" charset="-78"/>
              </a:rPr>
              <a:t>لیست خدمات مراقب </a:t>
            </a:r>
            <a:r>
              <a:rPr lang="fa-IR" dirty="0" smtClean="0">
                <a:cs typeface="2  Titr" pitchFamily="2" charset="-78"/>
              </a:rPr>
              <a:t>سلامت/بهورز </a:t>
            </a:r>
            <a:r>
              <a:rPr lang="fa-IR" dirty="0">
                <a:cs typeface="2  Titr" pitchFamily="2" charset="-78"/>
              </a:rPr>
              <a:t>: (5 خدمت)</a:t>
            </a:r>
          </a:p>
        </p:txBody>
      </p:sp>
      <p:sp>
        <p:nvSpPr>
          <p:cNvPr id="3" name="Content Placeholder 2"/>
          <p:cNvSpPr>
            <a:spLocks noGrp="1"/>
          </p:cNvSpPr>
          <p:nvPr>
            <p:ph idx="1"/>
          </p:nvPr>
        </p:nvSpPr>
        <p:spPr>
          <a:xfrm>
            <a:off x="638827" y="1474940"/>
            <a:ext cx="8010395" cy="4525963"/>
          </a:xfrm>
        </p:spPr>
        <p:txBody>
          <a:bodyPr/>
          <a:lstStyle/>
          <a:p>
            <a:pPr marL="457200" lvl="0" indent="-457200" algn="r" rtl="1">
              <a:buFont typeface="+mj-lt"/>
              <a:buAutoNum type="arabicPeriod"/>
            </a:pPr>
            <a:r>
              <a:rPr lang="fa-IR" sz="2400" kern="1200" dirty="0">
                <a:solidFill>
                  <a:schemeClr val="accent4">
                    <a:lumMod val="50000"/>
                  </a:schemeClr>
                </a:solidFill>
                <a:cs typeface="2  Titr" pitchFamily="2" charset="-78"/>
              </a:rPr>
              <a:t>تن سنجی و ارزیابی الگوی تغذیه(کد 7982)</a:t>
            </a:r>
            <a:endParaRPr lang="en-US" sz="2400" kern="1200" dirty="0">
              <a:solidFill>
                <a:schemeClr val="accent4">
                  <a:lumMod val="50000"/>
                </a:schemeClr>
              </a:solidFill>
              <a:cs typeface="2  Titr" pitchFamily="2" charset="-78"/>
            </a:endParaRPr>
          </a:p>
          <a:p>
            <a:pPr marL="457200" lvl="0" indent="-457200" algn="r" rtl="1">
              <a:buFont typeface="+mj-lt"/>
              <a:buAutoNum type="arabicPeriod"/>
            </a:pPr>
            <a:r>
              <a:rPr lang="fa-IR" sz="2400" kern="1200" dirty="0">
                <a:solidFill>
                  <a:schemeClr val="accent4">
                    <a:lumMod val="50000"/>
                  </a:schemeClr>
                </a:solidFill>
                <a:cs typeface="2  Titr" pitchFamily="2" charset="-78"/>
              </a:rPr>
              <a:t>ارزیابی فعالیت بدنی (کد 6786)</a:t>
            </a:r>
            <a:endParaRPr lang="en-US" sz="2400" kern="1200" dirty="0">
              <a:solidFill>
                <a:schemeClr val="accent4">
                  <a:lumMod val="50000"/>
                </a:schemeClr>
              </a:solidFill>
              <a:cs typeface="2  Titr" pitchFamily="2" charset="-78"/>
            </a:endParaRPr>
          </a:p>
          <a:p>
            <a:pPr marL="457200" lvl="0" indent="-457200" algn="r" rtl="1">
              <a:buFont typeface="+mj-lt"/>
              <a:buAutoNum type="arabicPeriod"/>
            </a:pPr>
            <a:r>
              <a:rPr lang="fa-IR" sz="2400" kern="1200" dirty="0">
                <a:solidFill>
                  <a:schemeClr val="accent4">
                    <a:lumMod val="50000"/>
                  </a:schemeClr>
                </a:solidFill>
                <a:cs typeface="2  Titr" pitchFamily="2" charset="-78"/>
              </a:rPr>
              <a:t>غربالگری اولیه درگیری با مصرف دخانیات مواد و الکل (کد 8008)</a:t>
            </a:r>
            <a:endParaRPr lang="en-US" sz="2400" kern="1200" dirty="0">
              <a:solidFill>
                <a:schemeClr val="accent4">
                  <a:lumMod val="50000"/>
                </a:schemeClr>
              </a:solidFill>
              <a:cs typeface="2  Titr" pitchFamily="2" charset="-78"/>
            </a:endParaRPr>
          </a:p>
          <a:p>
            <a:pPr marL="457200" lvl="0" indent="-457200" algn="r" rtl="1">
              <a:buFont typeface="+mj-lt"/>
              <a:buAutoNum type="arabicPeriod"/>
            </a:pPr>
            <a:r>
              <a:rPr lang="fa-IR" sz="2400" kern="1200" dirty="0">
                <a:solidFill>
                  <a:schemeClr val="accent4">
                    <a:lumMod val="50000"/>
                  </a:schemeClr>
                </a:solidFill>
                <a:cs typeface="2  Titr" pitchFamily="2" charset="-78"/>
              </a:rPr>
              <a:t>ارزیابی سلامت روان (کد 6784) </a:t>
            </a:r>
            <a:endParaRPr lang="en-US" sz="2400" kern="1200" dirty="0">
              <a:solidFill>
                <a:schemeClr val="accent4">
                  <a:lumMod val="50000"/>
                </a:schemeClr>
              </a:solidFill>
              <a:cs typeface="2  Titr" pitchFamily="2" charset="-78"/>
            </a:endParaRPr>
          </a:p>
          <a:p>
            <a:pPr marL="457200" lvl="0" indent="-457200" algn="r" rtl="1">
              <a:buFont typeface="+mj-lt"/>
              <a:buAutoNum type="arabicPeriod"/>
            </a:pPr>
            <a:r>
              <a:rPr lang="fa-IR" sz="2400" kern="1200" dirty="0">
                <a:solidFill>
                  <a:schemeClr val="accent4">
                    <a:lumMod val="50000"/>
                  </a:schemeClr>
                </a:solidFill>
                <a:cs typeface="2  Titr" pitchFamily="2" charset="-78"/>
              </a:rPr>
              <a:t>پیشگیری از سکته های قلبی و مغزی از طریق خطرسنجی و مراقبت ادغام یافته دیابت ، فشارخون بالا و اختلالات چربی های خون (کد 7043)</a:t>
            </a:r>
            <a:endParaRPr lang="en-US" sz="2400" kern="1200" dirty="0">
              <a:solidFill>
                <a:schemeClr val="accent4">
                  <a:lumMod val="50000"/>
                </a:schemeClr>
              </a:solidFill>
              <a:cs typeface="2  Titr" pitchFamily="2" charset="-78"/>
            </a:endParaRPr>
          </a:p>
          <a:p>
            <a:pPr marL="0" lvl="0" indent="0" algn="ctr" rtl="1">
              <a:buNone/>
            </a:pPr>
            <a:r>
              <a:rPr lang="en-US" sz="2400" kern="1200" dirty="0">
                <a:solidFill>
                  <a:schemeClr val="accent4">
                    <a:lumMod val="50000"/>
                  </a:schemeClr>
                </a:solidFill>
                <a:cs typeface="2  Mitra" pitchFamily="2" charset="-78"/>
              </a:rPr>
              <a:t/>
            </a:r>
            <a:br>
              <a:rPr lang="en-US" sz="2400" kern="1200" dirty="0">
                <a:solidFill>
                  <a:schemeClr val="accent4">
                    <a:lumMod val="50000"/>
                  </a:schemeClr>
                </a:solidFill>
                <a:cs typeface="2  Mitra" pitchFamily="2" charset="-78"/>
              </a:rPr>
            </a:br>
            <a:endParaRPr lang="fa-IR" sz="2400" kern="1200" dirty="0">
              <a:solidFill>
                <a:schemeClr val="accent4">
                  <a:lumMod val="50000"/>
                </a:schemeClr>
              </a:solidFill>
              <a:cs typeface="2  Mitra" pitchFamily="2" charset="-78"/>
            </a:endParaRPr>
          </a:p>
          <a:p>
            <a:pPr marL="0" indent="0" algn="r" rtl="1">
              <a:buNone/>
            </a:pPr>
            <a:endParaRPr lang="fa-IR" sz="2400" kern="1200" dirty="0">
              <a:solidFill>
                <a:schemeClr val="accent4">
                  <a:lumMod val="50000"/>
                </a:schemeClr>
              </a:solidFill>
              <a:cs typeface="2  Mitra" pitchFamily="2" charset="-78"/>
            </a:endParaRPr>
          </a:p>
        </p:txBody>
      </p:sp>
    </p:spTree>
    <p:extLst>
      <p:ext uri="{BB962C8B-B14F-4D97-AF65-F5344CB8AC3E}">
        <p14:creationId xmlns:p14="http://schemas.microsoft.com/office/powerpoint/2010/main" val="3795514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9660" y="463462"/>
            <a:ext cx="7214991" cy="916597"/>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marL="0" indent="0" algn="r">
              <a:defRPr/>
            </a:pPr>
            <a:r>
              <a:rPr lang="fa-IR" altLang="en-US" dirty="0" smtClean="0">
                <a:cs typeface="2  Titr" pitchFamily="2" charset="-78"/>
                <a:hlinkClick r:id="rId2" action="ppaction://hlinkfile"/>
              </a:rPr>
              <a:t>تن </a:t>
            </a:r>
            <a:r>
              <a:rPr lang="fa-IR" altLang="en-US" dirty="0">
                <a:cs typeface="2  Titr" pitchFamily="2" charset="-78"/>
                <a:hlinkClick r:id="rId2" action="ppaction://hlinkfile"/>
              </a:rPr>
              <a:t>سنجی و ارزیابی الگوی تغذیه</a:t>
            </a:r>
            <a:endParaRPr lang="fa-IR" dirty="0">
              <a:cs typeface="2  Titr" pitchFamily="2" charset="-78"/>
            </a:endParaRPr>
          </a:p>
        </p:txBody>
      </p:sp>
      <p:sp>
        <p:nvSpPr>
          <p:cNvPr id="3" name="Content Placeholder 2"/>
          <p:cNvSpPr>
            <a:spLocks noGrp="1"/>
          </p:cNvSpPr>
          <p:nvPr>
            <p:ph idx="1"/>
          </p:nvPr>
        </p:nvSpPr>
        <p:spPr>
          <a:xfrm>
            <a:off x="576197" y="1374732"/>
            <a:ext cx="8010395" cy="4525963"/>
          </a:xfrm>
        </p:spPr>
        <p:txBody>
          <a:bodyPr/>
          <a:lstStyle/>
          <a:p>
            <a:pPr algn="r" rtl="1">
              <a:lnSpc>
                <a:spcPct val="150000"/>
              </a:lnSpc>
              <a:spcBef>
                <a:spcPts val="0"/>
              </a:spcBef>
            </a:pPr>
            <a:r>
              <a:rPr lang="fa-IR" altLang="en-US" sz="2400" kern="1200" dirty="0">
                <a:solidFill>
                  <a:schemeClr val="accent4">
                    <a:lumMod val="50000"/>
                  </a:schemeClr>
                </a:solidFill>
                <a:cs typeface="2  Mitra" pitchFamily="2" charset="-78"/>
              </a:rPr>
              <a:t>سنجش اندازه هاي بدن شامل اندازه گيري قد، </a:t>
            </a:r>
            <a:r>
              <a:rPr lang="fa-IR" altLang="en-US" sz="2400" kern="1200" dirty="0" smtClean="0">
                <a:solidFill>
                  <a:schemeClr val="accent4">
                    <a:lumMod val="50000"/>
                  </a:schemeClr>
                </a:solidFill>
                <a:cs typeface="2  Mitra" pitchFamily="2" charset="-78"/>
              </a:rPr>
              <a:t>وزن و دورکمر</a:t>
            </a:r>
            <a:endParaRPr lang="fa-IR" altLang="en-US" sz="2400" kern="1200" dirty="0">
              <a:solidFill>
                <a:schemeClr val="accent4">
                  <a:lumMod val="50000"/>
                </a:schemeClr>
              </a:solidFill>
              <a:cs typeface="2  Mitra" pitchFamily="2" charset="-78"/>
            </a:endParaRPr>
          </a:p>
          <a:p>
            <a:pPr algn="r" rtl="1">
              <a:lnSpc>
                <a:spcPct val="150000"/>
              </a:lnSpc>
              <a:spcBef>
                <a:spcPts val="0"/>
              </a:spcBef>
            </a:pPr>
            <a:r>
              <a:rPr lang="fa-IR" altLang="en-US" sz="2400" kern="1200" dirty="0">
                <a:solidFill>
                  <a:schemeClr val="accent4">
                    <a:lumMod val="50000"/>
                  </a:schemeClr>
                </a:solidFill>
                <a:cs typeface="2  Mitra" pitchFamily="2" charset="-78"/>
              </a:rPr>
              <a:t>محاسبه نمایه توده بدن و طبقه بندی آن </a:t>
            </a:r>
          </a:p>
          <a:p>
            <a:pPr algn="r" rtl="1">
              <a:lnSpc>
                <a:spcPct val="150000"/>
              </a:lnSpc>
              <a:spcBef>
                <a:spcPts val="0"/>
              </a:spcBef>
            </a:pPr>
            <a:r>
              <a:rPr lang="fa-IR" altLang="en-US" sz="2400" kern="1200" dirty="0" smtClean="0">
                <a:solidFill>
                  <a:schemeClr val="accent4">
                    <a:lumMod val="50000"/>
                  </a:schemeClr>
                </a:solidFill>
                <a:cs typeface="2  Mitra" pitchFamily="2" charset="-78"/>
              </a:rPr>
              <a:t>نحوه عملی </a:t>
            </a:r>
            <a:r>
              <a:rPr lang="fa-IR" altLang="en-US" sz="2400" kern="1200" dirty="0">
                <a:solidFill>
                  <a:schemeClr val="accent4">
                    <a:lumMod val="50000"/>
                  </a:schemeClr>
                </a:solidFill>
                <a:cs typeface="2  Mitra" pitchFamily="2" charset="-78"/>
              </a:rPr>
              <a:t>اندازه گیری دور کمر </a:t>
            </a:r>
          </a:p>
          <a:p>
            <a:pPr algn="r" rtl="1">
              <a:lnSpc>
                <a:spcPct val="150000"/>
              </a:lnSpc>
              <a:spcBef>
                <a:spcPts val="0"/>
              </a:spcBef>
            </a:pPr>
            <a:r>
              <a:rPr lang="fa-IR" altLang="en-US" sz="2400" kern="1200" dirty="0">
                <a:solidFill>
                  <a:schemeClr val="accent4">
                    <a:lumMod val="50000"/>
                  </a:schemeClr>
                </a:solidFill>
                <a:cs typeface="2  Mitra" pitchFamily="2" charset="-78"/>
                <a:hlinkClick r:id="rId3" action="ppaction://hlinkfile"/>
              </a:rPr>
              <a:t>دور کمر مساوی و بیشتر از 90 سانتیمتر چاقی شکمی</a:t>
            </a:r>
            <a:endParaRPr lang="fa-IR" altLang="en-US" sz="2400" kern="1200" dirty="0">
              <a:solidFill>
                <a:schemeClr val="accent4">
                  <a:lumMod val="50000"/>
                </a:schemeClr>
              </a:solidFill>
              <a:cs typeface="2  Mitra" pitchFamily="2" charset="-78"/>
            </a:endParaRPr>
          </a:p>
          <a:p>
            <a:pPr algn="r" rtl="1">
              <a:lnSpc>
                <a:spcPct val="150000"/>
              </a:lnSpc>
              <a:spcBef>
                <a:spcPts val="0"/>
              </a:spcBef>
            </a:pPr>
            <a:r>
              <a:rPr lang="fa-IR" altLang="en-US" sz="2400" kern="1200" dirty="0" smtClean="0">
                <a:solidFill>
                  <a:schemeClr val="accent4">
                    <a:lumMod val="50000"/>
                  </a:schemeClr>
                </a:solidFill>
                <a:cs typeface="2  Mitra" pitchFamily="2" charset="-78"/>
              </a:rPr>
              <a:t>پیگیری </a:t>
            </a:r>
            <a:r>
              <a:rPr lang="fa-IR" altLang="en-US" sz="2400" kern="1200" dirty="0">
                <a:solidFill>
                  <a:schemeClr val="accent4">
                    <a:lumMod val="50000"/>
                  </a:schemeClr>
                </a:solidFill>
                <a:cs typeface="2  Mitra" pitchFamily="2" charset="-78"/>
              </a:rPr>
              <a:t>افراد دارای اضافه </a:t>
            </a:r>
            <a:r>
              <a:rPr lang="fa-IR" altLang="en-US" sz="2400" kern="1200" dirty="0" smtClean="0">
                <a:solidFill>
                  <a:schemeClr val="accent4">
                    <a:lumMod val="50000"/>
                  </a:schemeClr>
                </a:solidFill>
                <a:cs typeface="2  Mitra" pitchFamily="2" charset="-78"/>
              </a:rPr>
              <a:t>وزن دو دوره سه ماهه </a:t>
            </a:r>
          </a:p>
          <a:p>
            <a:pPr algn="r" rtl="1">
              <a:lnSpc>
                <a:spcPct val="150000"/>
              </a:lnSpc>
              <a:spcBef>
                <a:spcPts val="0"/>
              </a:spcBef>
            </a:pPr>
            <a:r>
              <a:rPr lang="fa-IR" altLang="en-US" sz="2400" u="sng" kern="1200" dirty="0" smtClean="0">
                <a:solidFill>
                  <a:schemeClr val="accent4">
                    <a:lumMod val="50000"/>
                  </a:schemeClr>
                </a:solidFill>
                <a:cs typeface="2  Mitra" pitchFamily="2" charset="-78"/>
              </a:rPr>
              <a:t>ارجاع </a:t>
            </a:r>
            <a:r>
              <a:rPr lang="fa-IR" altLang="en-US" sz="2400" u="sng" kern="1200" dirty="0">
                <a:solidFill>
                  <a:schemeClr val="accent4">
                    <a:lumMod val="50000"/>
                  </a:schemeClr>
                </a:solidFill>
                <a:cs typeface="2  Mitra" pitchFamily="2" charset="-78"/>
              </a:rPr>
              <a:t>افراد چاق و لاغر به </a:t>
            </a:r>
            <a:r>
              <a:rPr lang="fa-IR" altLang="en-US" sz="2400" u="sng" kern="1200" dirty="0" smtClean="0">
                <a:solidFill>
                  <a:schemeClr val="accent4">
                    <a:lumMod val="50000"/>
                  </a:schemeClr>
                </a:solidFill>
                <a:cs typeface="2  Mitra" pitchFamily="2" charset="-78"/>
              </a:rPr>
              <a:t>پزشک</a:t>
            </a:r>
          </a:p>
          <a:p>
            <a:pPr marL="0" lvl="0" indent="0" algn="r" rtl="1">
              <a:buNone/>
            </a:pPr>
            <a:r>
              <a:rPr lang="en-US" sz="2400" kern="1200" dirty="0">
                <a:solidFill>
                  <a:schemeClr val="accent4">
                    <a:lumMod val="50000"/>
                  </a:schemeClr>
                </a:solidFill>
                <a:cs typeface="2  Mitra" pitchFamily="2" charset="-78"/>
              </a:rPr>
              <a:t/>
            </a:r>
            <a:br>
              <a:rPr lang="en-US" sz="2400" kern="1200" dirty="0">
                <a:solidFill>
                  <a:schemeClr val="accent4">
                    <a:lumMod val="50000"/>
                  </a:schemeClr>
                </a:solidFill>
                <a:cs typeface="2  Mitra" pitchFamily="2" charset="-78"/>
              </a:rPr>
            </a:br>
            <a:r>
              <a:rPr lang="en-US" sz="2400" kern="1200" dirty="0">
                <a:solidFill>
                  <a:schemeClr val="accent4">
                    <a:lumMod val="50000"/>
                  </a:schemeClr>
                </a:solidFill>
                <a:cs typeface="2  Mitra" pitchFamily="2" charset="-78"/>
              </a:rPr>
              <a:t/>
            </a:r>
            <a:br>
              <a:rPr lang="en-US" sz="2400" kern="1200" dirty="0">
                <a:solidFill>
                  <a:schemeClr val="accent4">
                    <a:lumMod val="50000"/>
                  </a:schemeClr>
                </a:solidFill>
                <a:cs typeface="2  Mitra" pitchFamily="2" charset="-78"/>
              </a:rPr>
            </a:br>
            <a:r>
              <a:rPr lang="en-US" sz="2400" kern="1200" dirty="0">
                <a:solidFill>
                  <a:schemeClr val="accent4">
                    <a:lumMod val="50000"/>
                  </a:schemeClr>
                </a:solidFill>
                <a:cs typeface="2  Mitra" pitchFamily="2" charset="-78"/>
              </a:rPr>
              <a:t/>
            </a:r>
            <a:br>
              <a:rPr lang="en-US" sz="2400" kern="1200" dirty="0">
                <a:solidFill>
                  <a:schemeClr val="accent4">
                    <a:lumMod val="50000"/>
                  </a:schemeClr>
                </a:solidFill>
                <a:cs typeface="2  Mitra" pitchFamily="2" charset="-78"/>
              </a:rPr>
            </a:br>
            <a:endParaRPr lang="fa-IR" sz="2400" kern="1200" dirty="0">
              <a:solidFill>
                <a:schemeClr val="accent4">
                  <a:lumMod val="50000"/>
                </a:schemeClr>
              </a:solidFill>
              <a:cs typeface="2  Mitra" pitchFamily="2" charset="-78"/>
            </a:endParaRPr>
          </a:p>
          <a:p>
            <a:pPr marL="0" indent="0" algn="r" rtl="1">
              <a:buNone/>
            </a:pPr>
            <a:endParaRPr lang="fa-IR" sz="2400" kern="1200" dirty="0">
              <a:solidFill>
                <a:schemeClr val="accent4">
                  <a:lumMod val="50000"/>
                </a:schemeClr>
              </a:solidFill>
              <a:cs typeface="2  Mitra" pitchFamily="2" charset="-78"/>
            </a:endParaRPr>
          </a:p>
        </p:txBody>
      </p:sp>
    </p:spTree>
    <p:extLst>
      <p:ext uri="{BB962C8B-B14F-4D97-AF65-F5344CB8AC3E}">
        <p14:creationId xmlns:p14="http://schemas.microsoft.com/office/powerpoint/2010/main" val="7609545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7343" y="212942"/>
            <a:ext cx="7214991" cy="916597"/>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marL="0" indent="0" algn="r">
              <a:defRPr/>
            </a:pPr>
            <a:r>
              <a:rPr lang="fa-IR" altLang="en-US" dirty="0" smtClean="0">
                <a:cs typeface="2  Titr" pitchFamily="2" charset="-78"/>
                <a:hlinkClick r:id="rId2" action="ppaction://hlinkfile"/>
              </a:rPr>
              <a:t>تن </a:t>
            </a:r>
            <a:r>
              <a:rPr lang="fa-IR" altLang="en-US" dirty="0">
                <a:cs typeface="2  Titr" pitchFamily="2" charset="-78"/>
                <a:hlinkClick r:id="rId2" action="ppaction://hlinkfile"/>
              </a:rPr>
              <a:t>سنجی و ارزیابی الگوی تغذیه</a:t>
            </a:r>
            <a:endParaRPr lang="fa-IR" dirty="0">
              <a:cs typeface="2  Titr" pitchFamily="2" charset="-78"/>
            </a:endParaRPr>
          </a:p>
        </p:txBody>
      </p:sp>
      <p:sp>
        <p:nvSpPr>
          <p:cNvPr id="3" name="Content Placeholder 2"/>
          <p:cNvSpPr>
            <a:spLocks noGrp="1"/>
          </p:cNvSpPr>
          <p:nvPr>
            <p:ph idx="1"/>
          </p:nvPr>
        </p:nvSpPr>
        <p:spPr>
          <a:xfrm>
            <a:off x="776614" y="1061580"/>
            <a:ext cx="8010395" cy="5351746"/>
          </a:xfrm>
        </p:spPr>
        <p:txBody>
          <a:bodyPr/>
          <a:lstStyle/>
          <a:p>
            <a:pPr algn="just" rtl="1">
              <a:lnSpc>
                <a:spcPct val="150000"/>
              </a:lnSpc>
              <a:defRPr/>
            </a:pPr>
            <a:r>
              <a:rPr lang="fa-IR" sz="2400" kern="1200" dirty="0" smtClean="0">
                <a:solidFill>
                  <a:schemeClr val="accent4">
                    <a:lumMod val="50000"/>
                  </a:schemeClr>
                </a:solidFill>
                <a:cs typeface="2  Mitra" pitchFamily="2" charset="-78"/>
              </a:rPr>
              <a:t>بررسي الگوي تغذيه (مصرف گروههاي غذايي هرم و عادات غذايي: فست فود، نوشيدني گازدار، نمك، روغن مصرفي) و آموزش و مشاوره براي بهبود آن</a:t>
            </a:r>
            <a:endParaRPr lang="en-US" sz="2400" kern="1200" dirty="0" smtClean="0">
              <a:solidFill>
                <a:schemeClr val="accent4">
                  <a:lumMod val="50000"/>
                </a:schemeClr>
              </a:solidFill>
              <a:cs typeface="2  Mitra" pitchFamily="2" charset="-78"/>
            </a:endParaRPr>
          </a:p>
          <a:p>
            <a:pPr algn="just" rtl="1">
              <a:lnSpc>
                <a:spcPct val="150000"/>
              </a:lnSpc>
              <a:defRPr/>
            </a:pPr>
            <a:r>
              <a:rPr lang="fa-IR" altLang="en-US" sz="2400" kern="1200" dirty="0" smtClean="0">
                <a:solidFill>
                  <a:schemeClr val="accent4">
                    <a:lumMod val="50000"/>
                  </a:schemeClr>
                </a:solidFill>
                <a:cs typeface="2  Mitra" pitchFamily="2" charset="-78"/>
              </a:rPr>
              <a:t>معرفی گروههای مواد غذایی و میزان مطلوب مصرف در میانسالان (نان و غلات: 11- 6 واحد- سبزیها: 5- 3 واحد - میوه ها: 4 – 2 واحد- گوشتها و حبوبات، تخم مرغ و مغزها: 3- 2 واحد- لبنیات: 3- 2 واحد)</a:t>
            </a:r>
            <a:endParaRPr lang="en-US" altLang="en-US" sz="2400" kern="1200" dirty="0" smtClean="0">
              <a:solidFill>
                <a:schemeClr val="accent4">
                  <a:lumMod val="50000"/>
                </a:schemeClr>
              </a:solidFill>
              <a:cs typeface="2  Mitra" pitchFamily="2" charset="-78"/>
            </a:endParaRPr>
          </a:p>
          <a:p>
            <a:pPr algn="just" rtl="1">
              <a:lnSpc>
                <a:spcPct val="150000"/>
              </a:lnSpc>
              <a:defRPr/>
            </a:pPr>
            <a:r>
              <a:rPr lang="fa-IR" altLang="en-US" sz="2000" kern="1200" dirty="0" smtClean="0">
                <a:solidFill>
                  <a:schemeClr val="accent4">
                    <a:lumMod val="50000"/>
                  </a:schemeClr>
                </a:solidFill>
                <a:cs typeface="2  Titr" pitchFamily="2" charset="-78"/>
                <a:hlinkClick r:id="rId3" action="ppaction://hlinkfile"/>
              </a:rPr>
              <a:t>نحوه </a:t>
            </a:r>
            <a:r>
              <a:rPr lang="fa-IR" altLang="en-US" sz="2000" kern="1200" dirty="0">
                <a:solidFill>
                  <a:schemeClr val="accent4">
                    <a:lumMod val="50000"/>
                  </a:schemeClr>
                </a:solidFill>
                <a:cs typeface="2  Titr" pitchFamily="2" charset="-78"/>
                <a:hlinkClick r:id="rId3" action="ppaction://hlinkfile"/>
              </a:rPr>
              <a:t>مکمل</a:t>
            </a:r>
            <a:r>
              <a:rPr lang="en-US" altLang="en-US" sz="2000" kern="1200" dirty="0">
                <a:solidFill>
                  <a:schemeClr val="accent4">
                    <a:lumMod val="50000"/>
                  </a:schemeClr>
                </a:solidFill>
                <a:cs typeface="2  Titr" pitchFamily="2" charset="-78"/>
                <a:hlinkClick r:id="rId3" action="ppaction://hlinkfile"/>
              </a:rPr>
              <a:t> </a:t>
            </a:r>
            <a:r>
              <a:rPr lang="fa-IR" altLang="en-US" sz="2000" kern="1200" dirty="0">
                <a:solidFill>
                  <a:schemeClr val="accent4">
                    <a:lumMod val="50000"/>
                  </a:schemeClr>
                </a:solidFill>
                <a:cs typeface="2  Titr" pitchFamily="2" charset="-78"/>
                <a:hlinkClick r:id="rId3" action="ppaction://hlinkfile"/>
              </a:rPr>
              <a:t>یاری ویتامین </a:t>
            </a:r>
            <a:r>
              <a:rPr lang="en-US" altLang="en-US" sz="2000" kern="1200" dirty="0">
                <a:solidFill>
                  <a:schemeClr val="accent4">
                    <a:lumMod val="50000"/>
                  </a:schemeClr>
                </a:solidFill>
                <a:cs typeface="2  Titr" pitchFamily="2" charset="-78"/>
                <a:hlinkClick r:id="rId3" action="ppaction://hlinkfile"/>
              </a:rPr>
              <a:t>D</a:t>
            </a:r>
            <a:r>
              <a:rPr lang="fa-IR" altLang="en-US" sz="2000" kern="1200" dirty="0">
                <a:solidFill>
                  <a:schemeClr val="accent4">
                    <a:lumMod val="50000"/>
                  </a:schemeClr>
                </a:solidFill>
                <a:cs typeface="2  Titr" pitchFamily="2" charset="-78"/>
                <a:hlinkClick r:id="rId3" action="ppaction://hlinkfile"/>
              </a:rPr>
              <a:t> (12عدد عدد پرل 50000 واحدی به هر میانسال</a:t>
            </a:r>
            <a:r>
              <a:rPr lang="fa-IR" altLang="en-US" sz="2000" kern="1200" dirty="0" smtClean="0">
                <a:solidFill>
                  <a:schemeClr val="accent4">
                    <a:lumMod val="50000"/>
                  </a:schemeClr>
                </a:solidFill>
                <a:cs typeface="2  Titr" pitchFamily="2" charset="-78"/>
                <a:hlinkClick r:id="rId3" action="ppaction://hlinkfile"/>
              </a:rPr>
              <a:t>)</a:t>
            </a:r>
            <a:endParaRPr lang="fa-IR" altLang="en-US" sz="2000" kern="1200" dirty="0" smtClean="0">
              <a:solidFill>
                <a:schemeClr val="accent4">
                  <a:lumMod val="50000"/>
                </a:schemeClr>
              </a:solidFill>
              <a:cs typeface="2  Titr" pitchFamily="2" charset="-78"/>
            </a:endParaRPr>
          </a:p>
          <a:p>
            <a:pPr algn="just" rtl="1">
              <a:lnSpc>
                <a:spcPct val="150000"/>
              </a:lnSpc>
              <a:defRPr/>
            </a:pPr>
            <a:r>
              <a:rPr lang="fa-IR" altLang="en-US" sz="2400" kern="1200" dirty="0">
                <a:solidFill>
                  <a:schemeClr val="accent4">
                    <a:lumMod val="50000"/>
                  </a:schemeClr>
                </a:solidFill>
                <a:cs typeface="2  Mitra" pitchFamily="2" charset="-78"/>
              </a:rPr>
              <a:t>ثبت تعداد ویتامین دی در قسمت ارائه داروها و اقلام بهداشتی</a:t>
            </a:r>
          </a:p>
          <a:p>
            <a:pPr marL="0" indent="0" algn="just" rtl="1">
              <a:lnSpc>
                <a:spcPct val="150000"/>
              </a:lnSpc>
              <a:buNone/>
              <a:defRPr/>
            </a:pPr>
            <a:r>
              <a:rPr lang="en-US" b="1" dirty="0" smtClean="0">
                <a:latin typeface="+mj-lt"/>
                <a:ea typeface="+mj-ea"/>
                <a:cs typeface="2  Titr" pitchFamily="2" charset="-78"/>
              </a:rPr>
              <a:t/>
            </a:r>
            <a:br>
              <a:rPr lang="en-US" b="1" dirty="0" smtClean="0">
                <a:latin typeface="+mj-lt"/>
                <a:ea typeface="+mj-ea"/>
                <a:cs typeface="2  Titr" pitchFamily="2" charset="-78"/>
              </a:rPr>
            </a:br>
            <a:r>
              <a:rPr lang="en-US" sz="2400" kern="1200" dirty="0" smtClean="0">
                <a:solidFill>
                  <a:schemeClr val="accent4">
                    <a:lumMod val="50000"/>
                  </a:schemeClr>
                </a:solidFill>
                <a:cs typeface="2  Mitra" pitchFamily="2" charset="-78"/>
              </a:rPr>
              <a:t/>
            </a:r>
            <a:br>
              <a:rPr lang="en-US" sz="2400" kern="1200" dirty="0" smtClean="0">
                <a:solidFill>
                  <a:schemeClr val="accent4">
                    <a:lumMod val="50000"/>
                  </a:schemeClr>
                </a:solidFill>
                <a:cs typeface="2  Mitra" pitchFamily="2" charset="-78"/>
              </a:rPr>
            </a:br>
            <a:r>
              <a:rPr lang="en-US" sz="2400" kern="1200" dirty="0" smtClean="0">
                <a:solidFill>
                  <a:schemeClr val="accent4">
                    <a:lumMod val="50000"/>
                  </a:schemeClr>
                </a:solidFill>
                <a:cs typeface="2  Mitra" pitchFamily="2" charset="-78"/>
              </a:rPr>
              <a:t/>
            </a:r>
            <a:br>
              <a:rPr lang="en-US" sz="2400" kern="1200" dirty="0" smtClean="0">
                <a:solidFill>
                  <a:schemeClr val="accent4">
                    <a:lumMod val="50000"/>
                  </a:schemeClr>
                </a:solidFill>
                <a:cs typeface="2  Mitra" pitchFamily="2" charset="-78"/>
              </a:rPr>
            </a:br>
            <a:endParaRPr lang="fa-IR" sz="2400" kern="1200" dirty="0" smtClean="0">
              <a:solidFill>
                <a:schemeClr val="accent4">
                  <a:lumMod val="50000"/>
                </a:schemeClr>
              </a:solidFill>
              <a:cs typeface="2  Mitra" pitchFamily="2" charset="-78"/>
            </a:endParaRPr>
          </a:p>
          <a:p>
            <a:pPr marL="0" indent="0" algn="r" rtl="1">
              <a:buNone/>
            </a:pPr>
            <a:endParaRPr lang="fa-IR" sz="2400" kern="1200" dirty="0">
              <a:solidFill>
                <a:schemeClr val="accent4">
                  <a:lumMod val="50000"/>
                </a:schemeClr>
              </a:solidFill>
              <a:cs typeface="2  Mitra" pitchFamily="2" charset="-78"/>
            </a:endParaRPr>
          </a:p>
        </p:txBody>
      </p:sp>
    </p:spTree>
    <p:extLst>
      <p:ext uri="{BB962C8B-B14F-4D97-AF65-F5344CB8AC3E}">
        <p14:creationId xmlns:p14="http://schemas.microsoft.com/office/powerpoint/2010/main" val="24313184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9137" y="125261"/>
            <a:ext cx="7603298" cy="751562"/>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marL="0" indent="0" algn="r">
              <a:defRPr/>
            </a:pPr>
            <a:r>
              <a:rPr lang="fa-IR" dirty="0" smtClean="0">
                <a:cs typeface="2  Titr" pitchFamily="2" charset="-78"/>
                <a:hlinkClick r:id="rId2" action="ppaction://hlinkfile"/>
              </a:rPr>
              <a:t>مکمل یاری با ویتامین دی در میانسالان</a:t>
            </a:r>
            <a:endParaRPr lang="fa-IR" dirty="0">
              <a:cs typeface="2  Titr" pitchFamily="2" charset="-78"/>
            </a:endParaRPr>
          </a:p>
        </p:txBody>
      </p:sp>
      <p:sp>
        <p:nvSpPr>
          <p:cNvPr id="3" name="Content Placeholder 2"/>
          <p:cNvSpPr>
            <a:spLocks noGrp="1"/>
          </p:cNvSpPr>
          <p:nvPr>
            <p:ph idx="1"/>
          </p:nvPr>
        </p:nvSpPr>
        <p:spPr>
          <a:xfrm>
            <a:off x="726510" y="1177446"/>
            <a:ext cx="8010395" cy="5022937"/>
          </a:xfrm>
        </p:spPr>
        <p:txBody>
          <a:bodyPr/>
          <a:lstStyle/>
          <a:p>
            <a:pPr algn="just" rtl="1">
              <a:lnSpc>
                <a:spcPct val="150000"/>
              </a:lnSpc>
              <a:defRPr/>
            </a:pPr>
            <a:r>
              <a:rPr lang="fa-IR" altLang="en-US" sz="2000" kern="1200" dirty="0" smtClean="0">
                <a:solidFill>
                  <a:schemeClr val="accent4">
                    <a:lumMod val="50000"/>
                  </a:schemeClr>
                </a:solidFill>
                <a:cs typeface="2  Titr" pitchFamily="2" charset="-78"/>
                <a:hlinkClick r:id="rId2" action="ppaction://hlinkfile"/>
              </a:rPr>
              <a:t>نحوه </a:t>
            </a:r>
            <a:r>
              <a:rPr lang="fa-IR" altLang="en-US" sz="2000" kern="1200" dirty="0">
                <a:solidFill>
                  <a:schemeClr val="accent4">
                    <a:lumMod val="50000"/>
                  </a:schemeClr>
                </a:solidFill>
                <a:cs typeface="2  Titr" pitchFamily="2" charset="-78"/>
                <a:hlinkClick r:id="rId2" action="ppaction://hlinkfile"/>
              </a:rPr>
              <a:t>مکمل</a:t>
            </a:r>
            <a:r>
              <a:rPr lang="en-US" altLang="en-US" sz="2000" kern="1200" dirty="0">
                <a:solidFill>
                  <a:schemeClr val="accent4">
                    <a:lumMod val="50000"/>
                  </a:schemeClr>
                </a:solidFill>
                <a:cs typeface="2  Titr" pitchFamily="2" charset="-78"/>
                <a:hlinkClick r:id="rId2" action="ppaction://hlinkfile"/>
              </a:rPr>
              <a:t> </a:t>
            </a:r>
            <a:r>
              <a:rPr lang="fa-IR" altLang="en-US" sz="2000" kern="1200" dirty="0">
                <a:solidFill>
                  <a:schemeClr val="accent4">
                    <a:lumMod val="50000"/>
                  </a:schemeClr>
                </a:solidFill>
                <a:cs typeface="2  Titr" pitchFamily="2" charset="-78"/>
                <a:hlinkClick r:id="rId2" action="ppaction://hlinkfile"/>
              </a:rPr>
              <a:t>یاری ویتامین </a:t>
            </a:r>
            <a:r>
              <a:rPr lang="en-US" altLang="en-US" sz="2000" kern="1200" dirty="0">
                <a:solidFill>
                  <a:schemeClr val="accent4">
                    <a:lumMod val="50000"/>
                  </a:schemeClr>
                </a:solidFill>
                <a:cs typeface="2  Titr" pitchFamily="2" charset="-78"/>
                <a:hlinkClick r:id="rId2" action="ppaction://hlinkfile"/>
              </a:rPr>
              <a:t>D</a:t>
            </a:r>
            <a:r>
              <a:rPr lang="fa-IR" altLang="en-US" sz="2000" kern="1200" dirty="0">
                <a:solidFill>
                  <a:schemeClr val="accent4">
                    <a:lumMod val="50000"/>
                  </a:schemeClr>
                </a:solidFill>
                <a:cs typeface="2  Titr" pitchFamily="2" charset="-78"/>
                <a:hlinkClick r:id="rId2" action="ppaction://hlinkfile"/>
              </a:rPr>
              <a:t> (12عدد عدد پرل 50000 واحدی به هر میانسال</a:t>
            </a:r>
            <a:r>
              <a:rPr lang="fa-IR" altLang="en-US" sz="2000" kern="1200" dirty="0" smtClean="0">
                <a:solidFill>
                  <a:schemeClr val="accent4">
                    <a:lumMod val="50000"/>
                  </a:schemeClr>
                </a:solidFill>
                <a:cs typeface="2  Titr" pitchFamily="2" charset="-78"/>
                <a:hlinkClick r:id="rId2" action="ppaction://hlinkfile"/>
              </a:rPr>
              <a:t>)</a:t>
            </a:r>
            <a:endParaRPr lang="fa-IR" altLang="en-US" sz="2000" kern="1200" dirty="0" smtClean="0">
              <a:solidFill>
                <a:schemeClr val="accent4">
                  <a:lumMod val="50000"/>
                </a:schemeClr>
              </a:solidFill>
              <a:cs typeface="2  Titr" pitchFamily="2" charset="-78"/>
            </a:endParaRPr>
          </a:p>
          <a:p>
            <a:pPr algn="just" rtl="1">
              <a:lnSpc>
                <a:spcPct val="150000"/>
              </a:lnSpc>
              <a:defRPr/>
            </a:pPr>
            <a:r>
              <a:rPr lang="fa-IR" altLang="en-US" sz="2400" kern="1200" dirty="0">
                <a:solidFill>
                  <a:schemeClr val="accent4">
                    <a:lumMod val="50000"/>
                  </a:schemeClr>
                </a:solidFill>
                <a:cs typeface="2  Mitra" pitchFamily="2" charset="-78"/>
              </a:rPr>
              <a:t>ثبت تعداد ویتامین دی در </a:t>
            </a:r>
            <a:r>
              <a:rPr lang="fa-IR" altLang="en-US" sz="2400" kern="1200" dirty="0" smtClean="0">
                <a:solidFill>
                  <a:schemeClr val="accent4">
                    <a:lumMod val="50000"/>
                  </a:schemeClr>
                </a:solidFill>
                <a:cs typeface="2  Mitra" pitchFamily="2" charset="-78"/>
              </a:rPr>
              <a:t>قسمت ارائه خدمت            </a:t>
            </a:r>
            <a:r>
              <a:rPr lang="fa-IR" altLang="en-US" sz="2400" kern="1200" dirty="0">
                <a:solidFill>
                  <a:schemeClr val="accent4">
                    <a:lumMod val="50000"/>
                  </a:schemeClr>
                </a:solidFill>
                <a:cs typeface="2  Mitra" pitchFamily="2" charset="-78"/>
              </a:rPr>
              <a:t>ارائه داروها و اقلام بهداشتی</a:t>
            </a:r>
          </a:p>
          <a:p>
            <a:pPr marL="0" indent="0" algn="just" rtl="1">
              <a:lnSpc>
                <a:spcPct val="150000"/>
              </a:lnSpc>
              <a:buNone/>
              <a:defRPr/>
            </a:pPr>
            <a:r>
              <a:rPr lang="en-US" b="1" dirty="0" smtClean="0">
                <a:latin typeface="+mj-lt"/>
                <a:ea typeface="+mj-ea"/>
                <a:cs typeface="2  Titr" pitchFamily="2" charset="-78"/>
              </a:rPr>
              <a:t/>
            </a:r>
            <a:br>
              <a:rPr lang="en-US" b="1" dirty="0" smtClean="0">
                <a:latin typeface="+mj-lt"/>
                <a:ea typeface="+mj-ea"/>
                <a:cs typeface="2  Titr" pitchFamily="2" charset="-78"/>
              </a:rPr>
            </a:br>
            <a:r>
              <a:rPr lang="en-US" sz="2400" kern="1200" dirty="0" smtClean="0">
                <a:solidFill>
                  <a:schemeClr val="accent4">
                    <a:lumMod val="50000"/>
                  </a:schemeClr>
                </a:solidFill>
                <a:cs typeface="2  Mitra" pitchFamily="2" charset="-78"/>
              </a:rPr>
              <a:t/>
            </a:r>
            <a:br>
              <a:rPr lang="en-US" sz="2400" kern="1200" dirty="0" smtClean="0">
                <a:solidFill>
                  <a:schemeClr val="accent4">
                    <a:lumMod val="50000"/>
                  </a:schemeClr>
                </a:solidFill>
                <a:cs typeface="2  Mitra" pitchFamily="2" charset="-78"/>
              </a:rPr>
            </a:br>
            <a:r>
              <a:rPr lang="en-US" sz="2400" kern="1200" dirty="0" smtClean="0">
                <a:solidFill>
                  <a:schemeClr val="accent4">
                    <a:lumMod val="50000"/>
                  </a:schemeClr>
                </a:solidFill>
                <a:cs typeface="2  Mitra" pitchFamily="2" charset="-78"/>
              </a:rPr>
              <a:t/>
            </a:r>
            <a:br>
              <a:rPr lang="en-US" sz="2400" kern="1200" dirty="0" smtClean="0">
                <a:solidFill>
                  <a:schemeClr val="accent4">
                    <a:lumMod val="50000"/>
                  </a:schemeClr>
                </a:solidFill>
                <a:cs typeface="2  Mitra" pitchFamily="2" charset="-78"/>
              </a:rPr>
            </a:br>
            <a:endParaRPr lang="fa-IR" sz="2400" kern="1200" dirty="0" smtClean="0">
              <a:solidFill>
                <a:schemeClr val="accent4">
                  <a:lumMod val="50000"/>
                </a:schemeClr>
              </a:solidFill>
              <a:cs typeface="2  Mitra" pitchFamily="2" charset="-78"/>
            </a:endParaRPr>
          </a:p>
          <a:p>
            <a:pPr marL="0" indent="0" algn="r" rtl="1">
              <a:buNone/>
            </a:pPr>
            <a:endParaRPr lang="fa-IR" altLang="en-US" sz="2400" kern="1200" dirty="0" smtClean="0">
              <a:solidFill>
                <a:schemeClr val="accent4">
                  <a:lumMod val="50000"/>
                </a:schemeClr>
              </a:solidFill>
              <a:cs typeface="2  Mitra" pitchFamily="2" charset="-78"/>
            </a:endParaRPr>
          </a:p>
          <a:p>
            <a:pPr marL="0" indent="0" algn="r" rtl="1">
              <a:buNone/>
            </a:pPr>
            <a:endParaRPr lang="fa-IR" sz="2400" kern="1200" dirty="0">
              <a:solidFill>
                <a:schemeClr val="accent4">
                  <a:lumMod val="50000"/>
                </a:schemeClr>
              </a:solidFill>
              <a:cs typeface="2  Mitra" pitchFamily="2" charset="-78"/>
            </a:endParaRPr>
          </a:p>
        </p:txBody>
      </p:sp>
      <p:sp>
        <p:nvSpPr>
          <p:cNvPr id="4" name="Left Arrow 3"/>
          <p:cNvSpPr/>
          <p:nvPr/>
        </p:nvSpPr>
        <p:spPr>
          <a:xfrm>
            <a:off x="3895582" y="1954009"/>
            <a:ext cx="551145" cy="32567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516" y="2779102"/>
            <a:ext cx="8680537" cy="2895188"/>
          </a:xfrm>
          <a:prstGeom prst="rect">
            <a:avLst/>
          </a:prstGeom>
        </p:spPr>
      </p:pic>
    </p:spTree>
    <p:extLst>
      <p:ext uri="{BB962C8B-B14F-4D97-AF65-F5344CB8AC3E}">
        <p14:creationId xmlns:p14="http://schemas.microsoft.com/office/powerpoint/2010/main" val="4028390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34" y="375781"/>
            <a:ext cx="8799536" cy="5574081"/>
          </a:xfrm>
        </p:spPr>
        <p:txBody>
          <a:bodyPr/>
          <a:lstStyle/>
          <a:p>
            <a:pPr algn="r" rtl="1" eaLnBrk="1" hangingPunct="1">
              <a:spcAft>
                <a:spcPts val="400"/>
              </a:spcAft>
              <a:buFont typeface="Wingdings" pitchFamily="2" charset="2"/>
              <a:buNone/>
              <a:defRPr/>
            </a:pPr>
            <a:r>
              <a:rPr lang="fa-IR" sz="2400" b="1" dirty="0" smtClean="0">
                <a:latin typeface="+mj-lt"/>
                <a:ea typeface="+mj-ea"/>
                <a:cs typeface="2  Titr" pitchFamily="2" charset="-78"/>
                <a:hlinkClick r:id="rId2" action="ppaction://hlinkfile"/>
              </a:rPr>
              <a:t>ارزیابی </a:t>
            </a:r>
            <a:r>
              <a:rPr lang="fa-IR" sz="2400" b="1" dirty="0">
                <a:latin typeface="+mj-lt"/>
                <a:ea typeface="+mj-ea"/>
                <a:cs typeface="2  Titr" pitchFamily="2" charset="-78"/>
                <a:hlinkClick r:id="rId2" action="ppaction://hlinkfile"/>
              </a:rPr>
              <a:t>فعالیت بدنی :</a:t>
            </a:r>
            <a:endParaRPr lang="fa-IR" altLang="en-US" sz="2400" b="1" dirty="0">
              <a:latin typeface="+mj-lt"/>
              <a:ea typeface="+mj-ea"/>
              <a:cs typeface="2  Titr" pitchFamily="2" charset="-78"/>
            </a:endParaRPr>
          </a:p>
          <a:p>
            <a:pPr algn="r" rtl="1" eaLnBrk="1" hangingPunct="1">
              <a:spcAft>
                <a:spcPts val="400"/>
              </a:spcAft>
              <a:buFont typeface="Wingdings" pitchFamily="2" charset="2"/>
              <a:buNone/>
              <a:defRPr/>
            </a:pPr>
            <a:r>
              <a:rPr lang="fa-IR" altLang="en-US" sz="2000" b="1" dirty="0" smtClean="0">
                <a:latin typeface="+mj-lt"/>
                <a:ea typeface="+mj-ea"/>
                <a:cs typeface="2  Titr" pitchFamily="2" charset="-78"/>
              </a:rPr>
              <a:t>توصيه </a:t>
            </a:r>
            <a:r>
              <a:rPr lang="en-US" altLang="en-US" sz="2000" b="1" dirty="0">
                <a:latin typeface="+mj-lt"/>
                <a:ea typeface="+mj-ea"/>
                <a:cs typeface="2  Titr" pitchFamily="2" charset="-78"/>
              </a:rPr>
              <a:t>WHO</a:t>
            </a:r>
            <a:r>
              <a:rPr lang="fa-IR" altLang="en-US" sz="2000" b="1" dirty="0">
                <a:latin typeface="+mj-lt"/>
                <a:ea typeface="+mj-ea"/>
                <a:cs typeface="2  Titr" pitchFamily="2" charset="-78"/>
              </a:rPr>
              <a:t>:  </a:t>
            </a:r>
            <a:r>
              <a:rPr lang="fa-IR" altLang="en-US" sz="2000" kern="1200" dirty="0">
                <a:solidFill>
                  <a:schemeClr val="accent4">
                    <a:lumMod val="50000"/>
                  </a:schemeClr>
                </a:solidFill>
                <a:cs typeface="2  Mitra" pitchFamily="2" charset="-78"/>
              </a:rPr>
              <a:t>فعالیت منظم و مستمر روزانه 30 دقیقه فعالیت جسمانی با شدت متوسط ، 150 دقیقه در  </a:t>
            </a:r>
            <a:r>
              <a:rPr lang="fa-IR" altLang="en-US" sz="2000" kern="1200" dirty="0" smtClean="0">
                <a:solidFill>
                  <a:schemeClr val="accent4">
                    <a:lumMod val="50000"/>
                  </a:schemeClr>
                </a:solidFill>
                <a:cs typeface="2  Mitra" pitchFamily="2" charset="-78"/>
              </a:rPr>
              <a:t>هفته</a:t>
            </a:r>
          </a:p>
          <a:p>
            <a:pPr algn="r" rtl="1" eaLnBrk="1" hangingPunct="1">
              <a:spcAft>
                <a:spcPts val="400"/>
              </a:spcAft>
              <a:buFont typeface="Wingdings" pitchFamily="2" charset="2"/>
              <a:buNone/>
              <a:defRPr/>
            </a:pPr>
            <a:r>
              <a:rPr lang="fa-IR" altLang="en-US" sz="2000" kern="1200" dirty="0" smtClean="0">
                <a:solidFill>
                  <a:schemeClr val="accent4">
                    <a:lumMod val="50000"/>
                  </a:schemeClr>
                </a:solidFill>
                <a:cs typeface="2  Mitra" pitchFamily="2" charset="-78"/>
              </a:rPr>
              <a:t>فعالیت بدنی با شدت شدید 3روز در هفته 70 دقیقه</a:t>
            </a:r>
            <a:endParaRPr lang="fa-IR" altLang="en-US" sz="2000" kern="1200" dirty="0">
              <a:solidFill>
                <a:schemeClr val="accent4">
                  <a:lumMod val="50000"/>
                </a:schemeClr>
              </a:solidFill>
              <a:cs typeface="2  Mitra" pitchFamily="2" charset="-78"/>
            </a:endParaRPr>
          </a:p>
          <a:p>
            <a:pPr algn="r" rtl="1" eaLnBrk="1" hangingPunct="1">
              <a:spcAft>
                <a:spcPts val="400"/>
              </a:spcAft>
              <a:buFont typeface="Wingdings" pitchFamily="2" charset="2"/>
              <a:buNone/>
              <a:defRPr/>
            </a:pPr>
            <a:r>
              <a:rPr lang="fa-IR" altLang="en-US" sz="2400" kern="1200" dirty="0">
                <a:solidFill>
                  <a:schemeClr val="accent4">
                    <a:lumMod val="50000"/>
                  </a:schemeClr>
                </a:solidFill>
                <a:cs typeface="2  Mitra" pitchFamily="2" charset="-78"/>
              </a:rPr>
              <a:t>تعیین شدت فعالیت بدنی : استفاده از </a:t>
            </a:r>
            <a:r>
              <a:rPr lang="fa-IR" altLang="en-US" sz="2400" u="sng" kern="1200" dirty="0">
                <a:solidFill>
                  <a:schemeClr val="accent4">
                    <a:lumMod val="50000"/>
                  </a:schemeClr>
                </a:solidFill>
                <a:cs typeface="2  Mitra" pitchFamily="2" charset="-78"/>
              </a:rPr>
              <a:t>تست صحبت </a:t>
            </a:r>
            <a:r>
              <a:rPr lang="fa-IR" altLang="en-US" sz="2400" u="sng" kern="1200" dirty="0" smtClean="0">
                <a:solidFill>
                  <a:schemeClr val="accent4">
                    <a:lumMod val="50000"/>
                  </a:schemeClr>
                </a:solidFill>
                <a:cs typeface="2  Mitra" pitchFamily="2" charset="-78"/>
              </a:rPr>
              <a:t>کردن</a:t>
            </a:r>
          </a:p>
          <a:p>
            <a:pPr algn="r" rtl="1" eaLnBrk="1" hangingPunct="1">
              <a:spcAft>
                <a:spcPts val="400"/>
              </a:spcAft>
              <a:buFont typeface="Wingdings" pitchFamily="2" charset="2"/>
              <a:buNone/>
              <a:defRPr/>
            </a:pPr>
            <a:r>
              <a:rPr lang="fa-IR" altLang="en-US" sz="2400" kern="1200" dirty="0" smtClean="0">
                <a:solidFill>
                  <a:schemeClr val="accent4">
                    <a:lumMod val="50000"/>
                  </a:schemeClr>
                </a:solidFill>
                <a:cs typeface="2  Mitra" pitchFamily="2" charset="-78"/>
              </a:rPr>
              <a:t>تست پارکیو : نیاز به مشاوره پزشک قبل از شروع فعالیت بدنی فعالیت بدنی (7سوال)</a:t>
            </a:r>
            <a:endParaRPr lang="fa-IR" altLang="en-US" sz="2400" kern="1200" dirty="0">
              <a:solidFill>
                <a:schemeClr val="accent4">
                  <a:lumMod val="50000"/>
                </a:schemeClr>
              </a:solidFill>
              <a:cs typeface="2  Mitra" pitchFamily="2" charset="-78"/>
            </a:endParaRPr>
          </a:p>
          <a:p>
            <a:pPr algn="r" rtl="1" eaLnBrk="1" hangingPunct="1">
              <a:spcAft>
                <a:spcPts val="400"/>
              </a:spcAft>
              <a:buFont typeface="Wingdings" pitchFamily="2" charset="2"/>
              <a:buNone/>
              <a:defRPr/>
            </a:pPr>
            <a:r>
              <a:rPr lang="fa-IR" altLang="en-US" sz="2400" u="sng" kern="1200" dirty="0">
                <a:solidFill>
                  <a:schemeClr val="accent4">
                    <a:lumMod val="50000"/>
                  </a:schemeClr>
                </a:solidFill>
                <a:cs typeface="2  Mitra" pitchFamily="2" charset="-78"/>
              </a:rPr>
              <a:t>تست پارکیو مثبت </a:t>
            </a:r>
            <a:r>
              <a:rPr lang="fa-IR" altLang="en-US" sz="2400" u="sng" kern="1200" dirty="0" smtClean="0">
                <a:solidFill>
                  <a:schemeClr val="accent4">
                    <a:lumMod val="50000"/>
                  </a:schemeClr>
                </a:solidFill>
                <a:cs typeface="2  Mitra" pitchFamily="2" charset="-78"/>
              </a:rPr>
              <a:t>و بیماریهای زمینه ای (قلبی عروقی، عضلانی/اسکلتی و ...) </a:t>
            </a:r>
            <a:r>
              <a:rPr lang="fa-IR" altLang="en-US" sz="2400" u="sng" kern="1200" dirty="0">
                <a:solidFill>
                  <a:schemeClr val="accent4">
                    <a:lumMod val="50000"/>
                  </a:schemeClr>
                </a:solidFill>
                <a:cs typeface="2  Mitra" pitchFamily="2" charset="-78"/>
              </a:rPr>
              <a:t>ارجاع به پزشک</a:t>
            </a:r>
          </a:p>
          <a:p>
            <a:pPr marL="0" indent="0" algn="r" rtl="1">
              <a:spcAft>
                <a:spcPts val="400"/>
              </a:spcAft>
              <a:buFont typeface="Wingdings 3" pitchFamily="18" charset="2"/>
              <a:buNone/>
              <a:defRPr/>
            </a:pPr>
            <a:endParaRPr lang="fa-IR" sz="2400" b="1" dirty="0" smtClean="0">
              <a:latin typeface="+mj-lt"/>
              <a:ea typeface="+mj-ea"/>
              <a:cs typeface="2  Titr" pitchFamily="2" charset="-78"/>
              <a:hlinkClick r:id="rId2" action="ppaction://hlinkfile"/>
            </a:endParaRPr>
          </a:p>
          <a:p>
            <a:pPr marL="0" indent="0" algn="r" rtl="1">
              <a:spcAft>
                <a:spcPts val="400"/>
              </a:spcAft>
              <a:buFont typeface="Wingdings 3" pitchFamily="18" charset="2"/>
              <a:buNone/>
              <a:defRPr/>
            </a:pPr>
            <a:r>
              <a:rPr lang="fa-IR" sz="2400" b="1" dirty="0" smtClean="0">
                <a:latin typeface="+mj-lt"/>
                <a:ea typeface="+mj-ea"/>
                <a:cs typeface="2  Titr" pitchFamily="2" charset="-78"/>
                <a:hlinkClick r:id="rId2" action="ppaction://hlinkfile"/>
              </a:rPr>
              <a:t>ارزیابی </a:t>
            </a:r>
            <a:r>
              <a:rPr lang="fa-IR" sz="2400" b="1" dirty="0">
                <a:latin typeface="+mj-lt"/>
                <a:ea typeface="+mj-ea"/>
                <a:cs typeface="2  Titr" pitchFamily="2" charset="-78"/>
                <a:hlinkClick r:id="rId2" action="ppaction://hlinkfile"/>
              </a:rPr>
              <a:t>درگیری اولیه مصرف دارو، مواد و الکل :</a:t>
            </a:r>
            <a:endParaRPr lang="fa-IR" sz="2400" b="1" dirty="0">
              <a:latin typeface="+mj-lt"/>
              <a:ea typeface="+mj-ea"/>
              <a:cs typeface="2  Titr" pitchFamily="2" charset="-78"/>
            </a:endParaRPr>
          </a:p>
          <a:p>
            <a:pPr marL="0" indent="0" algn="r" rtl="1">
              <a:spcAft>
                <a:spcPts val="400"/>
              </a:spcAft>
              <a:buFont typeface="Wingdings 3" pitchFamily="18" charset="2"/>
              <a:buNone/>
              <a:defRPr/>
            </a:pPr>
            <a:r>
              <a:rPr lang="fa-IR" sz="2400" kern="1200" dirty="0">
                <a:solidFill>
                  <a:schemeClr val="accent4">
                    <a:lumMod val="50000"/>
                  </a:schemeClr>
                </a:solidFill>
                <a:cs typeface="2  Mitra" pitchFamily="2" charset="-78"/>
              </a:rPr>
              <a:t>بررسي مصرف دخانيات و وابستگي به نيكوتين ، ارجاع به روانشناس براي ايجاد آمادگي ترك در صورت مصرف دخانيات </a:t>
            </a:r>
          </a:p>
          <a:p>
            <a:pPr marL="0" indent="0" algn="r" rtl="1">
              <a:spcAft>
                <a:spcPts val="400"/>
              </a:spcAft>
              <a:buFont typeface="Wingdings 3" pitchFamily="18" charset="2"/>
              <a:buNone/>
              <a:defRPr/>
            </a:pPr>
            <a:r>
              <a:rPr lang="fa-IR" sz="2400" kern="1200" dirty="0">
                <a:solidFill>
                  <a:schemeClr val="accent4">
                    <a:lumMod val="50000"/>
                  </a:schemeClr>
                </a:solidFill>
                <a:cs typeface="2  Mitra" pitchFamily="2" charset="-78"/>
              </a:rPr>
              <a:t>غربالگري مصرف الكل و مواد مخدر و داروهاي روانگردان و در صورت مصرف تعيين نوع ماده مصرفي </a:t>
            </a:r>
          </a:p>
          <a:p>
            <a:pPr marL="0" indent="0" algn="r" rtl="1">
              <a:spcAft>
                <a:spcPts val="400"/>
              </a:spcAft>
              <a:buFont typeface="Wingdings 3" pitchFamily="18" charset="2"/>
              <a:buNone/>
              <a:defRPr/>
            </a:pPr>
            <a:r>
              <a:rPr lang="fa-IR" sz="2400" u="sng" kern="1200" dirty="0" smtClean="0">
                <a:solidFill>
                  <a:schemeClr val="accent4">
                    <a:lumMod val="50000"/>
                  </a:schemeClr>
                </a:solidFill>
                <a:cs typeface="2  Mitra" pitchFamily="2" charset="-78"/>
              </a:rPr>
              <a:t> در </a:t>
            </a:r>
            <a:r>
              <a:rPr lang="fa-IR" sz="2400" u="sng" kern="1200" dirty="0">
                <a:solidFill>
                  <a:schemeClr val="accent4">
                    <a:lumMod val="50000"/>
                  </a:schemeClr>
                </a:solidFill>
                <a:cs typeface="2  Mitra" pitchFamily="2" charset="-78"/>
              </a:rPr>
              <a:t>صورت مثبت بودن غربالگري </a:t>
            </a:r>
            <a:r>
              <a:rPr lang="fa-IR" sz="2400" u="sng" kern="1200" dirty="0" smtClean="0">
                <a:solidFill>
                  <a:schemeClr val="accent4">
                    <a:lumMod val="50000"/>
                  </a:schemeClr>
                </a:solidFill>
                <a:cs typeface="2  Mitra" pitchFamily="2" charset="-78"/>
              </a:rPr>
              <a:t>اوليه</a:t>
            </a:r>
            <a:r>
              <a:rPr lang="fa-IR" sz="2400" u="sng" kern="1200" dirty="0">
                <a:solidFill>
                  <a:schemeClr val="accent4">
                    <a:lumMod val="50000"/>
                  </a:schemeClr>
                </a:solidFill>
                <a:cs typeface="2  Mitra" pitchFamily="2" charset="-78"/>
              </a:rPr>
              <a:t> ارجاع به روانشناس براي غربالگري تكميلي </a:t>
            </a:r>
            <a:endParaRPr lang="fa-IR" altLang="en-US" sz="2400" u="sng" kern="1200" dirty="0">
              <a:solidFill>
                <a:schemeClr val="accent4">
                  <a:lumMod val="50000"/>
                </a:schemeClr>
              </a:solidFill>
              <a:cs typeface="2  Mitra" pitchFamily="2" charset="-78"/>
            </a:endParaRPr>
          </a:p>
          <a:p>
            <a:pPr algn="r" rtl="1" eaLnBrk="1" hangingPunct="1">
              <a:spcAft>
                <a:spcPts val="400"/>
              </a:spcAft>
              <a:buFont typeface="Wingdings" pitchFamily="2" charset="2"/>
              <a:buNone/>
              <a:defRPr/>
            </a:pPr>
            <a:endParaRPr lang="fa-IR" altLang="en-US" sz="2400" kern="1200" dirty="0">
              <a:cs typeface="2  Mitra" pitchFamily="2" charset="-78"/>
            </a:endParaRPr>
          </a:p>
          <a:p>
            <a:pPr algn="r" rtl="1"/>
            <a:endParaRPr lang="fa-IR" dirty="0"/>
          </a:p>
        </p:txBody>
      </p:sp>
    </p:spTree>
    <p:extLst>
      <p:ext uri="{BB962C8B-B14F-4D97-AF65-F5344CB8AC3E}">
        <p14:creationId xmlns:p14="http://schemas.microsoft.com/office/powerpoint/2010/main" val="34302495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0312" y="212941"/>
            <a:ext cx="8761958" cy="6475957"/>
          </a:xfrm>
        </p:spPr>
        <p:txBody>
          <a:bodyPr/>
          <a:lstStyle/>
          <a:p>
            <a:pPr marL="0" indent="0" algn="just" rtl="1">
              <a:lnSpc>
                <a:spcPct val="150000"/>
              </a:lnSpc>
              <a:spcAft>
                <a:spcPts val="400"/>
              </a:spcAft>
              <a:buFont typeface="Wingdings 3" pitchFamily="18" charset="2"/>
              <a:buNone/>
              <a:defRPr/>
            </a:pPr>
            <a:r>
              <a:rPr lang="fa-IR" sz="2400" b="1" dirty="0">
                <a:latin typeface="+mj-lt"/>
                <a:ea typeface="+mj-ea"/>
                <a:cs typeface="2  Titr" pitchFamily="2" charset="-78"/>
                <a:hlinkClick r:id="rId2" action="ppaction://hlinkfile"/>
              </a:rPr>
              <a:t>ارزیابی سلامت روان در میانسالان : </a:t>
            </a:r>
            <a:endParaRPr lang="fa-IR" sz="2400" b="1" dirty="0" smtClean="0">
              <a:latin typeface="+mj-lt"/>
              <a:ea typeface="+mj-ea"/>
              <a:cs typeface="2  Titr" pitchFamily="2" charset="-78"/>
            </a:endParaRPr>
          </a:p>
          <a:p>
            <a:pPr algn="just" rtl="1">
              <a:lnSpc>
                <a:spcPct val="150000"/>
              </a:lnSpc>
              <a:spcBef>
                <a:spcPts val="0"/>
              </a:spcBef>
              <a:spcAft>
                <a:spcPts val="400"/>
              </a:spcAft>
              <a:buFont typeface="Arial" pitchFamily="34" charset="0"/>
              <a:buChar char="•"/>
              <a:defRPr/>
            </a:pPr>
            <a:r>
              <a:rPr lang="fa-IR" sz="2200" kern="1200" dirty="0" smtClean="0">
                <a:solidFill>
                  <a:schemeClr val="accent4">
                    <a:lumMod val="50000"/>
                  </a:schemeClr>
                </a:solidFill>
                <a:cs typeface="2  Mitra" pitchFamily="2" charset="-78"/>
              </a:rPr>
              <a:t>غربالگري سلامت رواني (پرسشنامه كسلر)، بررسي افكار و رفتار خودكشي </a:t>
            </a:r>
          </a:p>
          <a:p>
            <a:pPr algn="just" rtl="1">
              <a:lnSpc>
                <a:spcPct val="150000"/>
              </a:lnSpc>
              <a:spcBef>
                <a:spcPts val="0"/>
              </a:spcBef>
              <a:spcAft>
                <a:spcPts val="400"/>
              </a:spcAft>
              <a:buFont typeface="Arial" pitchFamily="34" charset="0"/>
              <a:buChar char="•"/>
              <a:defRPr/>
            </a:pPr>
            <a:r>
              <a:rPr lang="fa-IR" sz="2200" kern="1200" dirty="0" smtClean="0">
                <a:solidFill>
                  <a:schemeClr val="accent4">
                    <a:lumMod val="50000"/>
                  </a:schemeClr>
                </a:solidFill>
                <a:cs typeface="2  Mitra" pitchFamily="2" charset="-78"/>
              </a:rPr>
              <a:t> بررسی سوابق بیماریهای اعصاب و روان </a:t>
            </a:r>
          </a:p>
          <a:p>
            <a:pPr algn="just" rtl="1">
              <a:lnSpc>
                <a:spcPct val="150000"/>
              </a:lnSpc>
              <a:spcBef>
                <a:spcPts val="0"/>
              </a:spcBef>
              <a:spcAft>
                <a:spcPts val="400"/>
              </a:spcAft>
              <a:buFont typeface="Arial" pitchFamily="34" charset="0"/>
              <a:buChar char="•"/>
              <a:defRPr/>
            </a:pPr>
            <a:r>
              <a:rPr lang="fa-IR" sz="2200" kern="1200" dirty="0" smtClean="0">
                <a:solidFill>
                  <a:schemeClr val="accent4">
                    <a:lumMod val="50000"/>
                  </a:schemeClr>
                </a:solidFill>
                <a:cs typeface="2  Mitra" pitchFamily="2" charset="-78"/>
              </a:rPr>
              <a:t>سابقه بیماری و </a:t>
            </a:r>
            <a:r>
              <a:rPr lang="fa-IR" sz="2200" u="sng" kern="1200" dirty="0" smtClean="0">
                <a:solidFill>
                  <a:schemeClr val="accent4">
                    <a:lumMod val="50000"/>
                  </a:schemeClr>
                </a:solidFill>
                <a:cs typeface="2  Mitra" pitchFamily="2" charset="-78"/>
              </a:rPr>
              <a:t>غربالگری روان مثبت (امتیاز تست مساوی یا بالاتر از 10) ارجاع به پزشک</a:t>
            </a:r>
            <a:endParaRPr lang="fa-IR" altLang="en-US" sz="2200" u="sng" kern="1200" dirty="0" smtClean="0">
              <a:solidFill>
                <a:schemeClr val="accent4">
                  <a:lumMod val="50000"/>
                </a:schemeClr>
              </a:solidFill>
              <a:cs typeface="2  Mitra" pitchFamily="2" charset="-78"/>
            </a:endParaRPr>
          </a:p>
          <a:p>
            <a:pPr algn="r" rtl="1" eaLnBrk="1" hangingPunct="1">
              <a:spcAft>
                <a:spcPts val="400"/>
              </a:spcAft>
              <a:buFont typeface="Wingdings" pitchFamily="2" charset="2"/>
              <a:buNone/>
              <a:defRPr/>
            </a:pPr>
            <a:r>
              <a:rPr lang="fa-IR" altLang="en-US" sz="2400" b="1" dirty="0" smtClean="0">
                <a:latin typeface="+mj-lt"/>
                <a:ea typeface="+mj-ea"/>
                <a:cs typeface="2  Titr" pitchFamily="2" charset="-78"/>
                <a:hlinkClick r:id="rId2" action="ppaction://hlinkfile"/>
              </a:rPr>
              <a:t>خطرسنجی </a:t>
            </a:r>
            <a:r>
              <a:rPr lang="fa-IR" altLang="en-US" sz="2400" b="1" dirty="0">
                <a:latin typeface="+mj-lt"/>
                <a:ea typeface="+mj-ea"/>
                <a:cs typeface="2  Titr" pitchFamily="2" charset="-78"/>
                <a:hlinkClick r:id="rId2" action="ppaction://hlinkfile"/>
              </a:rPr>
              <a:t>قلبی </a:t>
            </a:r>
            <a:r>
              <a:rPr lang="fa-IR" altLang="en-US" sz="2400" b="1" dirty="0" smtClean="0">
                <a:latin typeface="+mj-lt"/>
                <a:ea typeface="+mj-ea"/>
                <a:cs typeface="2  Titr" pitchFamily="2" charset="-78"/>
                <a:hlinkClick r:id="rId2" action="ppaction://hlinkfile"/>
              </a:rPr>
              <a:t>عروقی :</a:t>
            </a:r>
            <a:endParaRPr lang="fa-IR" altLang="en-US" sz="2400" b="1" dirty="0" smtClean="0">
              <a:latin typeface="+mj-lt"/>
              <a:ea typeface="+mj-ea"/>
              <a:cs typeface="2  Titr" pitchFamily="2" charset="-78"/>
            </a:endParaRPr>
          </a:p>
          <a:p>
            <a:pPr algn="just" rtl="1">
              <a:lnSpc>
                <a:spcPct val="150000"/>
              </a:lnSpc>
              <a:spcBef>
                <a:spcPts val="0"/>
              </a:spcBef>
              <a:spcAft>
                <a:spcPts val="400"/>
              </a:spcAft>
              <a:buFont typeface="Arial" pitchFamily="34" charset="0"/>
              <a:buChar char="•"/>
              <a:defRPr/>
            </a:pPr>
            <a:r>
              <a:rPr lang="fa-IR" altLang="en-US" sz="2200" kern="1200" dirty="0">
                <a:solidFill>
                  <a:schemeClr val="accent4">
                    <a:lumMod val="50000"/>
                  </a:schemeClr>
                </a:solidFill>
                <a:cs typeface="2  Mitra" pitchFamily="2" charset="-78"/>
              </a:rPr>
              <a:t>بررسي سوابق فردي و خانوادگي ، علائم و عوامل خطر ديابت، فشارخون بالا، بيماري قلبي عروقي</a:t>
            </a:r>
          </a:p>
          <a:p>
            <a:pPr algn="just" rtl="1">
              <a:lnSpc>
                <a:spcPct val="150000"/>
              </a:lnSpc>
              <a:spcBef>
                <a:spcPts val="0"/>
              </a:spcBef>
              <a:spcAft>
                <a:spcPts val="400"/>
              </a:spcAft>
              <a:buFont typeface="Arial" pitchFamily="34" charset="0"/>
              <a:buChar char="•"/>
              <a:defRPr/>
            </a:pPr>
            <a:r>
              <a:rPr lang="fa-IR" altLang="en-US" sz="2200" kern="1200" dirty="0">
                <a:solidFill>
                  <a:schemeClr val="accent4">
                    <a:lumMod val="50000"/>
                  </a:schemeClr>
                </a:solidFill>
                <a:cs typeface="2  Mitra" pitchFamily="2" charset="-78"/>
              </a:rPr>
              <a:t>اندازه گيري فشارخون ، مشاهده و ثبت نتايج آزمايش قند خون و ليپيد</a:t>
            </a:r>
          </a:p>
          <a:p>
            <a:pPr algn="just" rtl="1">
              <a:lnSpc>
                <a:spcPct val="150000"/>
              </a:lnSpc>
              <a:spcBef>
                <a:spcPts val="0"/>
              </a:spcBef>
              <a:spcAft>
                <a:spcPts val="400"/>
              </a:spcAft>
              <a:buFont typeface="Arial" pitchFamily="34" charset="0"/>
              <a:buChar char="•"/>
              <a:defRPr/>
            </a:pPr>
            <a:r>
              <a:rPr lang="fa-IR" altLang="en-US" sz="2200" kern="1200" dirty="0">
                <a:solidFill>
                  <a:schemeClr val="accent4">
                    <a:lumMod val="50000"/>
                  </a:schemeClr>
                </a:solidFill>
                <a:cs typeface="2  Mitra" pitchFamily="2" charset="-78"/>
              </a:rPr>
              <a:t>انجام خطرسنجي حوادث قلبي عروقي </a:t>
            </a:r>
            <a:r>
              <a:rPr lang="fa-IR" altLang="en-US" sz="2200" kern="1200" dirty="0" smtClean="0">
                <a:solidFill>
                  <a:schemeClr val="accent4">
                    <a:lumMod val="50000"/>
                  </a:schemeClr>
                </a:solidFill>
                <a:cs typeface="2  Mitra" pitchFamily="2" charset="-78"/>
              </a:rPr>
              <a:t>و </a:t>
            </a:r>
            <a:r>
              <a:rPr lang="fa-IR" altLang="en-US" sz="2200" u="sng" kern="1200" dirty="0" smtClean="0">
                <a:solidFill>
                  <a:schemeClr val="accent4">
                    <a:lumMod val="50000"/>
                  </a:schemeClr>
                </a:solidFill>
                <a:cs typeface="2  Mitra" pitchFamily="2" charset="-78"/>
              </a:rPr>
              <a:t>ارجاع خطرسنجی بالای 20 درصد به پزشک</a:t>
            </a:r>
          </a:p>
          <a:p>
            <a:pPr marL="0" indent="0" algn="just" rtl="1">
              <a:lnSpc>
                <a:spcPct val="150000"/>
              </a:lnSpc>
              <a:spcBef>
                <a:spcPts val="0"/>
              </a:spcBef>
              <a:spcAft>
                <a:spcPts val="400"/>
              </a:spcAft>
              <a:buNone/>
              <a:defRPr/>
            </a:pPr>
            <a:r>
              <a:rPr lang="fa-IR" altLang="en-US" sz="2400" b="1" dirty="0">
                <a:latin typeface="+mj-lt"/>
                <a:ea typeface="+mj-ea"/>
                <a:cs typeface="2  Titr" pitchFamily="2" charset="-78"/>
                <a:hlinkClick r:id="rId2" action="ppaction://hlinkfile"/>
              </a:rPr>
              <a:t>غربالگری سرطان کولورکتال:</a:t>
            </a:r>
            <a:endParaRPr lang="fa-IR" altLang="en-US" sz="2400" b="1" dirty="0">
              <a:latin typeface="+mj-lt"/>
              <a:ea typeface="+mj-ea"/>
              <a:cs typeface="2  Titr" pitchFamily="2" charset="-78"/>
            </a:endParaRPr>
          </a:p>
          <a:p>
            <a:pPr algn="just" rtl="1">
              <a:lnSpc>
                <a:spcPct val="150000"/>
              </a:lnSpc>
              <a:spcBef>
                <a:spcPts val="0"/>
              </a:spcBef>
              <a:spcAft>
                <a:spcPts val="0"/>
              </a:spcAft>
              <a:buFont typeface="Arial" pitchFamily="34" charset="0"/>
              <a:buChar char="•"/>
              <a:defRPr/>
            </a:pPr>
            <a:r>
              <a:rPr lang="fa-IR" altLang="en-US" sz="2000" kern="1200" dirty="0" smtClean="0">
                <a:solidFill>
                  <a:schemeClr val="accent4">
                    <a:lumMod val="50000"/>
                  </a:schemeClr>
                </a:solidFill>
                <a:cs typeface="2  Mitra" pitchFamily="2" charset="-78"/>
              </a:rPr>
              <a:t>برای افراد 69-50 سال</a:t>
            </a:r>
          </a:p>
          <a:p>
            <a:pPr algn="just" rtl="1">
              <a:lnSpc>
                <a:spcPct val="150000"/>
              </a:lnSpc>
              <a:spcBef>
                <a:spcPts val="0"/>
              </a:spcBef>
              <a:spcAft>
                <a:spcPts val="0"/>
              </a:spcAft>
              <a:buFont typeface="Arial" pitchFamily="34" charset="0"/>
              <a:buChar char="•"/>
              <a:defRPr/>
            </a:pPr>
            <a:r>
              <a:rPr lang="fa-IR" altLang="en-US" sz="2000" kern="1200" dirty="0" smtClean="0">
                <a:solidFill>
                  <a:schemeClr val="accent4">
                    <a:lumMod val="50000"/>
                  </a:schemeClr>
                </a:solidFill>
                <a:cs typeface="2  Mitra" pitchFamily="2" charset="-78"/>
              </a:rPr>
              <a:t> بررسي </a:t>
            </a:r>
            <a:r>
              <a:rPr lang="fa-IR" altLang="en-US" sz="2000" kern="1200" dirty="0">
                <a:solidFill>
                  <a:schemeClr val="accent4">
                    <a:lumMod val="50000"/>
                  </a:schemeClr>
                </a:solidFill>
                <a:cs typeface="2  Mitra" pitchFamily="2" charset="-78"/>
              </a:rPr>
              <a:t>سوابق فردي و خانوادگي ، علائم و عوامل خطرسرطان كولوركتال و انجام آزمايش </a:t>
            </a:r>
            <a:r>
              <a:rPr lang="fa-IR" altLang="en-US" sz="2000" kern="1200" dirty="0" smtClean="0">
                <a:solidFill>
                  <a:schemeClr val="accent4">
                    <a:lumMod val="50000"/>
                  </a:schemeClr>
                </a:solidFill>
                <a:cs typeface="2  Mitra" pitchFamily="2" charset="-78"/>
              </a:rPr>
              <a:t>فيت</a:t>
            </a:r>
            <a:endParaRPr lang="fa-IR" altLang="en-US" sz="2200" kern="1200" dirty="0">
              <a:solidFill>
                <a:schemeClr val="accent4">
                  <a:lumMod val="50000"/>
                </a:schemeClr>
              </a:solidFill>
              <a:cs typeface="2  Mitra" pitchFamily="2" charset="-78"/>
            </a:endParaRPr>
          </a:p>
          <a:p>
            <a:pPr algn="r" rtl="1" eaLnBrk="1" hangingPunct="1">
              <a:spcAft>
                <a:spcPts val="400"/>
              </a:spcAft>
              <a:buFont typeface="Wingdings" pitchFamily="2" charset="2"/>
              <a:buNone/>
              <a:defRPr/>
            </a:pPr>
            <a:endParaRPr lang="fa-IR" altLang="en-US" sz="2400" b="1" dirty="0">
              <a:latin typeface="+mj-lt"/>
              <a:ea typeface="+mj-ea"/>
              <a:cs typeface="2  Titr" pitchFamily="2" charset="-78"/>
            </a:endParaRPr>
          </a:p>
          <a:p>
            <a:pPr algn="r" rtl="1"/>
            <a:endParaRPr lang="fa-IR" dirty="0"/>
          </a:p>
        </p:txBody>
      </p:sp>
    </p:spTree>
    <p:extLst>
      <p:ext uri="{BB962C8B-B14F-4D97-AF65-F5344CB8AC3E}">
        <p14:creationId xmlns:p14="http://schemas.microsoft.com/office/powerpoint/2010/main" val="25679892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0312" y="212941"/>
            <a:ext cx="8761958" cy="6475957"/>
          </a:xfrm>
        </p:spPr>
        <p:txBody>
          <a:bodyPr/>
          <a:lstStyle/>
          <a:p>
            <a:pPr marL="0" indent="0" algn="just" rtl="1">
              <a:lnSpc>
                <a:spcPct val="150000"/>
              </a:lnSpc>
              <a:spcAft>
                <a:spcPts val="400"/>
              </a:spcAft>
              <a:buNone/>
              <a:defRPr/>
            </a:pPr>
            <a:r>
              <a:rPr lang="fa-IR" sz="2000" b="1" dirty="0">
                <a:cs typeface="2  Titr" pitchFamily="2" charset="-78"/>
              </a:rPr>
              <a:t>موارد ارجاع به ماما :</a:t>
            </a:r>
          </a:p>
          <a:p>
            <a:pPr algn="just" rtl="1">
              <a:lnSpc>
                <a:spcPct val="150000"/>
              </a:lnSpc>
              <a:spcAft>
                <a:spcPts val="400"/>
              </a:spcAft>
              <a:buFont typeface="Arial" pitchFamily="34" charset="0"/>
              <a:buChar char="•"/>
              <a:defRPr/>
            </a:pPr>
            <a:r>
              <a:rPr lang="fa-IR" altLang="en-US" sz="2200" u="sng" kern="1200" dirty="0" smtClean="0">
                <a:solidFill>
                  <a:schemeClr val="accent5">
                    <a:lumMod val="10000"/>
                  </a:schemeClr>
                </a:solidFill>
                <a:cs typeface="2  Mitra" pitchFamily="2" charset="-78"/>
              </a:rPr>
              <a:t>ارجاع همه زنان میانسال مراقبت شده به ماما جهت غربالگری سرطان دهانه رحم و پستان</a:t>
            </a:r>
          </a:p>
          <a:p>
            <a:pPr algn="just" rtl="1">
              <a:lnSpc>
                <a:spcPct val="150000"/>
              </a:lnSpc>
              <a:spcAft>
                <a:spcPts val="400"/>
              </a:spcAft>
              <a:buFont typeface="Arial" pitchFamily="34" charset="0"/>
              <a:buChar char="•"/>
              <a:defRPr/>
            </a:pPr>
            <a:endParaRPr lang="fa-IR" altLang="en-US" sz="2200" u="sng" kern="1200" dirty="0" smtClean="0">
              <a:solidFill>
                <a:schemeClr val="accent5">
                  <a:lumMod val="10000"/>
                </a:schemeClr>
              </a:solidFill>
              <a:cs typeface="2  Mitra" pitchFamily="2" charset="-78"/>
            </a:endParaRPr>
          </a:p>
          <a:p>
            <a:pPr algn="r" rtl="1" eaLnBrk="1" hangingPunct="1">
              <a:spcAft>
                <a:spcPts val="400"/>
              </a:spcAft>
              <a:buFont typeface="Wingdings" pitchFamily="2" charset="2"/>
              <a:buNone/>
              <a:defRPr/>
            </a:pPr>
            <a:endParaRPr lang="fa-IR" altLang="en-US" sz="2000" u="sng" kern="1200" dirty="0">
              <a:solidFill>
                <a:schemeClr val="accent4">
                  <a:lumMod val="50000"/>
                </a:schemeClr>
              </a:solidFill>
              <a:cs typeface="2  Mitra" pitchFamily="2" charset="-78"/>
            </a:endParaRPr>
          </a:p>
          <a:p>
            <a:pPr marL="0" indent="0" algn="just" rtl="1">
              <a:lnSpc>
                <a:spcPct val="150000"/>
              </a:lnSpc>
              <a:spcAft>
                <a:spcPts val="400"/>
              </a:spcAft>
              <a:buNone/>
              <a:defRPr/>
            </a:pPr>
            <a:r>
              <a:rPr lang="fa-IR" sz="2000" b="1" dirty="0">
                <a:cs typeface="2  Titr" pitchFamily="2" charset="-78"/>
              </a:rPr>
              <a:t>موارد ارجاع به </a:t>
            </a:r>
            <a:r>
              <a:rPr lang="fa-IR" sz="2000" b="1" dirty="0" smtClean="0">
                <a:cs typeface="2  Titr" pitchFamily="2" charset="-78"/>
              </a:rPr>
              <a:t>پزشک </a:t>
            </a:r>
            <a:r>
              <a:rPr lang="fa-IR" sz="2000" b="1" dirty="0">
                <a:cs typeface="2  Titr" pitchFamily="2" charset="-78"/>
              </a:rPr>
              <a:t>:</a:t>
            </a:r>
          </a:p>
          <a:p>
            <a:pPr algn="r" rtl="1" eaLnBrk="1" hangingPunct="1">
              <a:spcAft>
                <a:spcPts val="400"/>
              </a:spcAft>
              <a:buFont typeface="Wingdings" pitchFamily="2" charset="2"/>
              <a:buNone/>
              <a:defRPr/>
            </a:pPr>
            <a:endParaRPr lang="fa-IR" altLang="en-US" sz="2400" b="1" dirty="0">
              <a:latin typeface="+mj-lt"/>
              <a:ea typeface="+mj-ea"/>
              <a:cs typeface="2  Titr" pitchFamily="2" charset="-78"/>
            </a:endParaRPr>
          </a:p>
          <a:p>
            <a:pPr algn="r" rtl="1"/>
            <a:endParaRPr lang="fa-IR" sz="2000" b="1" dirty="0" smtClean="0">
              <a:cs typeface="2  Titr" pitchFamily="2" charset="-78"/>
            </a:endParaRPr>
          </a:p>
          <a:p>
            <a:pPr algn="r" rtl="1"/>
            <a:endParaRPr lang="fa-IR" sz="2000" b="1" dirty="0">
              <a:cs typeface="2  Titr" pitchFamily="2" charset="-78"/>
            </a:endParaRPr>
          </a:p>
          <a:p>
            <a:pPr algn="r" rtl="1"/>
            <a:endParaRPr lang="fa-IR" sz="2000" b="1" dirty="0" smtClean="0">
              <a:cs typeface="2  Titr" pitchFamily="2" charset="-78"/>
            </a:endParaRPr>
          </a:p>
          <a:p>
            <a:pPr marL="0" indent="0" algn="r" rtl="1">
              <a:buNone/>
            </a:pPr>
            <a:r>
              <a:rPr lang="fa-IR" sz="2000" b="1" dirty="0" smtClean="0">
                <a:cs typeface="2  Titr" pitchFamily="2" charset="-78"/>
              </a:rPr>
              <a:t>موارد </a:t>
            </a:r>
            <a:r>
              <a:rPr lang="fa-IR" sz="2000" b="1" dirty="0">
                <a:cs typeface="2  Titr" pitchFamily="2" charset="-78"/>
              </a:rPr>
              <a:t>ارجاع به </a:t>
            </a:r>
            <a:r>
              <a:rPr lang="fa-IR" sz="2000" b="1" dirty="0" smtClean="0">
                <a:cs typeface="2  Titr" pitchFamily="2" charset="-78"/>
              </a:rPr>
              <a:t>کارشناس تغذیه </a:t>
            </a:r>
            <a:r>
              <a:rPr lang="fa-IR" sz="2000" b="1" dirty="0">
                <a:cs typeface="2  Titr" pitchFamily="2" charset="-78"/>
              </a:rPr>
              <a:t>:</a:t>
            </a:r>
          </a:p>
          <a:p>
            <a:pPr algn="r" rtl="1"/>
            <a:endParaRPr lang="fa-IR" sz="2000" b="1" dirty="0">
              <a:cs typeface="2  Titr" pitchFamily="2" charset="-78"/>
            </a:endParaRPr>
          </a:p>
        </p:txBody>
      </p:sp>
      <p:pic>
        <p:nvPicPr>
          <p:cNvPr id="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5462" y="2162073"/>
            <a:ext cx="4230183" cy="1933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1638" y="4596516"/>
            <a:ext cx="3757810" cy="1791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65800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6301" y="588724"/>
            <a:ext cx="8010395" cy="5512388"/>
          </a:xfrm>
        </p:spPr>
        <p:txBody>
          <a:bodyPr/>
          <a:lstStyle/>
          <a:p>
            <a:pPr marL="0" indent="0" algn="r" rtl="1">
              <a:buNone/>
            </a:pPr>
            <a:r>
              <a:rPr lang="fa-IR" sz="2000" b="1" dirty="0">
                <a:latin typeface="+mj-lt"/>
                <a:ea typeface="+mj-ea"/>
                <a:cs typeface="2  Titr" pitchFamily="2" charset="-78"/>
                <a:hlinkClick r:id="rId2" action="ppaction://hlinkpres?slideindex=1&amp;slidetitle="/>
              </a:rPr>
              <a:t>شاخص خدمات شیوه زندگی میانسالان </a:t>
            </a:r>
            <a:r>
              <a:rPr lang="fa-IR" sz="2000" b="1" dirty="0" smtClean="0">
                <a:latin typeface="+mj-lt"/>
                <a:ea typeface="+mj-ea"/>
                <a:cs typeface="2  Titr" pitchFamily="2" charset="-78"/>
              </a:rPr>
              <a:t>(کد  111786)</a:t>
            </a:r>
            <a:endParaRPr lang="fa-IR" sz="2000" b="1" dirty="0">
              <a:latin typeface="+mj-lt"/>
              <a:ea typeface="+mj-ea"/>
              <a:cs typeface="2  Titr" pitchFamily="2" charset="-78"/>
            </a:endParaRPr>
          </a:p>
          <a:p>
            <a:pPr marL="0" indent="0" algn="r" rtl="1">
              <a:buNone/>
            </a:pPr>
            <a:r>
              <a:rPr lang="ar-SA" sz="2000" u="sng" kern="1200" dirty="0" smtClean="0">
                <a:solidFill>
                  <a:schemeClr val="accent4">
                    <a:lumMod val="50000"/>
                  </a:schemeClr>
                </a:solidFill>
                <a:cs typeface="2  Mitra" pitchFamily="2" charset="-78"/>
              </a:rPr>
              <a:t>افرادی </a:t>
            </a:r>
            <a:r>
              <a:rPr lang="ar-SA" sz="2000" u="sng" kern="1200" dirty="0">
                <a:solidFill>
                  <a:schemeClr val="accent4">
                    <a:lumMod val="50000"/>
                  </a:schemeClr>
                </a:solidFill>
                <a:cs typeface="2  Mitra" pitchFamily="2" charset="-78"/>
              </a:rPr>
              <a:t>که 3خدمت « تن سنجی و</a:t>
            </a:r>
            <a:r>
              <a:rPr lang="en-US" sz="2000" u="sng" kern="1200" dirty="0">
                <a:solidFill>
                  <a:schemeClr val="accent4">
                    <a:lumMod val="50000"/>
                  </a:schemeClr>
                </a:solidFill>
                <a:cs typeface="2  Mitra" pitchFamily="2" charset="-78"/>
              </a:rPr>
              <a:t> </a:t>
            </a:r>
            <a:r>
              <a:rPr lang="ar-SA" sz="2000" u="sng" kern="1200" dirty="0">
                <a:solidFill>
                  <a:schemeClr val="accent4">
                    <a:lumMod val="50000"/>
                  </a:schemeClr>
                </a:solidFill>
                <a:cs typeface="2  Mitra" pitchFamily="2" charset="-78"/>
              </a:rPr>
              <a:t>ارزیابی الگوی تغذیه، ارزیابی فعالیت بدنی، بررسی مصرف دخانیات » را در یک سال دریافت کرده </a:t>
            </a:r>
            <a:r>
              <a:rPr lang="ar-SA" sz="2000" u="sng" kern="1200" dirty="0" smtClean="0">
                <a:solidFill>
                  <a:schemeClr val="accent4">
                    <a:lumMod val="50000"/>
                  </a:schemeClr>
                </a:solidFill>
                <a:cs typeface="2  Mitra" pitchFamily="2" charset="-78"/>
              </a:rPr>
              <a:t>اند</a:t>
            </a:r>
            <a:endParaRPr lang="en-US" sz="2000" u="sng" kern="1200" dirty="0">
              <a:solidFill>
                <a:schemeClr val="accent4">
                  <a:lumMod val="50000"/>
                </a:schemeClr>
              </a:solidFill>
              <a:cs typeface="2  Mitra" pitchFamily="2" charset="-78"/>
            </a:endParaRPr>
          </a:p>
          <a:p>
            <a:pPr marL="0" indent="0" algn="r" rtl="1">
              <a:buNone/>
            </a:pPr>
            <a:r>
              <a:rPr lang="fa-IR" sz="2000" b="1" dirty="0" smtClean="0">
                <a:latin typeface="+mj-lt"/>
                <a:ea typeface="+mj-ea"/>
                <a:cs typeface="2  Titr" pitchFamily="2" charset="-78"/>
                <a:hlinkClick r:id="rId2" action="ppaction://hlinkpres?slideindex=1&amp;slidetitle="/>
              </a:rPr>
              <a:t>شاخص </a:t>
            </a:r>
            <a:r>
              <a:rPr lang="fa-IR" sz="2000" b="1" dirty="0">
                <a:latin typeface="+mj-lt"/>
                <a:ea typeface="+mj-ea"/>
                <a:cs typeface="2  Titr" pitchFamily="2" charset="-78"/>
                <a:hlinkClick r:id="rId2" action="ppaction://hlinkpres?slideindex=1&amp;slidetitle="/>
              </a:rPr>
              <a:t>تمام خدمات ارزیابی دوره ای میانسالان </a:t>
            </a:r>
            <a:r>
              <a:rPr lang="fa-IR" sz="2000" b="1" dirty="0" smtClean="0">
                <a:latin typeface="+mj-lt"/>
                <a:ea typeface="+mj-ea"/>
                <a:cs typeface="2  Titr" pitchFamily="2" charset="-78"/>
              </a:rPr>
              <a:t> (کد 112472)</a:t>
            </a:r>
            <a:endParaRPr lang="fa-IR" sz="2000" b="1" dirty="0">
              <a:latin typeface="+mj-lt"/>
              <a:ea typeface="+mj-ea"/>
              <a:cs typeface="2  Titr" pitchFamily="2" charset="-78"/>
            </a:endParaRPr>
          </a:p>
          <a:p>
            <a:pPr marL="0" indent="0" algn="just" rtl="1">
              <a:buNone/>
            </a:pPr>
            <a:r>
              <a:rPr lang="ar-SA" sz="2000" u="sng" kern="1200" dirty="0" smtClean="0">
                <a:solidFill>
                  <a:schemeClr val="accent4">
                    <a:lumMod val="50000"/>
                  </a:schemeClr>
                </a:solidFill>
                <a:cs typeface="2  Mitra" pitchFamily="2" charset="-78"/>
              </a:rPr>
              <a:t>افرادی </a:t>
            </a:r>
            <a:r>
              <a:rPr lang="ar-SA" sz="2000" u="sng" kern="1200" dirty="0">
                <a:solidFill>
                  <a:schemeClr val="accent4">
                    <a:lumMod val="50000"/>
                  </a:schemeClr>
                </a:solidFill>
                <a:cs typeface="2  Mitra" pitchFamily="2" charset="-78"/>
              </a:rPr>
              <a:t>که 5 خدمت «تن سنجی و ارزیابی الگوی تغذیه، ارزیابی فعالیت بدنی، استعمال دخانیات، ارزیابی سلامت روان و اندازه گیری فشار خون(خطر سنجی)» رادر یک سال دریافت کرده </a:t>
            </a:r>
            <a:r>
              <a:rPr lang="ar-SA" sz="2000" u="sng" kern="1200" dirty="0" smtClean="0">
                <a:solidFill>
                  <a:schemeClr val="accent4">
                    <a:lumMod val="50000"/>
                  </a:schemeClr>
                </a:solidFill>
                <a:cs typeface="2  Mitra" pitchFamily="2" charset="-78"/>
              </a:rPr>
              <a:t>اند</a:t>
            </a:r>
            <a:endParaRPr lang="fa-IR" sz="2000" u="sng" kern="1200" dirty="0" smtClean="0">
              <a:solidFill>
                <a:schemeClr val="accent4">
                  <a:lumMod val="50000"/>
                </a:schemeClr>
              </a:solidFill>
              <a:cs typeface="2  Mitra" pitchFamily="2" charset="-78"/>
            </a:endParaRPr>
          </a:p>
          <a:p>
            <a:pPr marL="0" lvl="0" indent="0" algn="r" rtl="1">
              <a:buNone/>
            </a:pPr>
            <a:r>
              <a:rPr lang="fa-IR" sz="2000" b="1" dirty="0" smtClean="0">
                <a:latin typeface="+mj-lt"/>
                <a:ea typeface="+mj-ea"/>
                <a:cs typeface="2  Titr" pitchFamily="2" charset="-78"/>
                <a:hlinkClick r:id="rId2" action="ppaction://hlinkpres?slideindex=1&amp;slidetitle="/>
              </a:rPr>
              <a:t>شاخص </a:t>
            </a:r>
            <a:r>
              <a:rPr lang="fa-IR" sz="2000" b="1" dirty="0">
                <a:latin typeface="+mj-lt"/>
                <a:ea typeface="+mj-ea"/>
                <a:cs typeface="2  Titr" pitchFamily="2" charset="-78"/>
                <a:hlinkClick r:id="rId2" action="ppaction://hlinkpres?slideindex=1&amp;slidetitle="/>
              </a:rPr>
              <a:t>تندرستی </a:t>
            </a:r>
            <a:r>
              <a:rPr lang="fa-IR" sz="2000" b="1" dirty="0" smtClean="0">
                <a:latin typeface="+mj-lt"/>
                <a:ea typeface="+mj-ea"/>
                <a:cs typeface="2  Titr" pitchFamily="2" charset="-78"/>
                <a:hlinkClick r:id="rId2" action="ppaction://hlinkpres?slideindex=1&amp;slidetitle="/>
              </a:rPr>
              <a:t>میانسالان</a:t>
            </a:r>
            <a:endParaRPr lang="fa-IR" sz="2000" b="1" dirty="0" smtClean="0">
              <a:latin typeface="+mj-lt"/>
              <a:ea typeface="+mj-ea"/>
              <a:cs typeface="2  Titr" pitchFamily="2" charset="-78"/>
            </a:endParaRPr>
          </a:p>
          <a:p>
            <a:pPr lvl="0" algn="r" rtl="1">
              <a:buFont typeface="Arial" pitchFamily="34" charset="0"/>
              <a:buChar char="•"/>
            </a:pPr>
            <a:r>
              <a:rPr lang="fa-IR" sz="2400" u="sng" kern="1200" dirty="0" smtClean="0">
                <a:solidFill>
                  <a:schemeClr val="accent4">
                    <a:lumMod val="50000"/>
                  </a:schemeClr>
                </a:solidFill>
                <a:cs typeface="2  Mitra" pitchFamily="2" charset="-78"/>
              </a:rPr>
              <a:t> </a:t>
            </a:r>
            <a:r>
              <a:rPr lang="fa-IR" sz="2000" u="sng" kern="1200" dirty="0">
                <a:solidFill>
                  <a:schemeClr val="accent4">
                    <a:lumMod val="50000"/>
                  </a:schemeClr>
                </a:solidFill>
                <a:cs typeface="2  Mitra" pitchFamily="2" charset="-78"/>
              </a:rPr>
              <a:t>میانسالان مبتلا به اضافه </a:t>
            </a:r>
            <a:r>
              <a:rPr lang="fa-IR" sz="2000" u="sng" kern="1200" dirty="0" smtClean="0">
                <a:solidFill>
                  <a:schemeClr val="accent4">
                    <a:lumMod val="50000"/>
                  </a:schemeClr>
                </a:solidFill>
                <a:cs typeface="2  Mitra" pitchFamily="2" charset="-78"/>
              </a:rPr>
              <a:t>وزن (کد 110104)  </a:t>
            </a:r>
            <a:r>
              <a:rPr lang="fa-IR" sz="2000" u="sng" kern="1200" dirty="0">
                <a:solidFill>
                  <a:schemeClr val="accent4">
                    <a:lumMod val="50000"/>
                  </a:schemeClr>
                </a:solidFill>
                <a:cs typeface="2  Mitra" pitchFamily="2" charset="-78"/>
              </a:rPr>
              <a:t>و </a:t>
            </a:r>
            <a:r>
              <a:rPr lang="fa-IR" sz="2000" u="sng" kern="1200" dirty="0" smtClean="0">
                <a:solidFill>
                  <a:schemeClr val="accent4">
                    <a:lumMod val="50000"/>
                  </a:schemeClr>
                </a:solidFill>
                <a:cs typeface="2  Mitra" pitchFamily="2" charset="-78"/>
              </a:rPr>
              <a:t>چاقی (کد 110102)</a:t>
            </a:r>
          </a:p>
          <a:p>
            <a:pPr lvl="0" algn="r" rtl="1">
              <a:buFont typeface="Arial" pitchFamily="34" charset="0"/>
              <a:buChar char="•"/>
            </a:pPr>
            <a:r>
              <a:rPr lang="fa-IR" sz="2000" u="sng" kern="1200" dirty="0" smtClean="0">
                <a:solidFill>
                  <a:schemeClr val="accent4">
                    <a:lumMod val="50000"/>
                  </a:schemeClr>
                </a:solidFill>
                <a:cs typeface="2  Mitra" pitchFamily="2" charset="-78"/>
              </a:rPr>
              <a:t>افراد دارای الگوی تغذیه 6-0 و افراد دارای الگوی تغذیه 12 (کد 112114)</a:t>
            </a:r>
          </a:p>
          <a:p>
            <a:pPr lvl="0" algn="r" rtl="1">
              <a:buFont typeface="Arial" pitchFamily="34" charset="0"/>
              <a:buChar char="•"/>
            </a:pPr>
            <a:r>
              <a:rPr lang="fa-IR" sz="2000" u="sng" kern="1200" dirty="0" smtClean="0">
                <a:solidFill>
                  <a:schemeClr val="accent4">
                    <a:lumMod val="50000"/>
                  </a:schemeClr>
                </a:solidFill>
                <a:cs typeface="2  Mitra" pitchFamily="2" charset="-78"/>
              </a:rPr>
              <a:t>  </a:t>
            </a:r>
            <a:r>
              <a:rPr lang="fa-IR" sz="2000" u="sng" kern="1200" dirty="0">
                <a:solidFill>
                  <a:schemeClr val="accent4">
                    <a:lumMod val="50000"/>
                  </a:schemeClr>
                </a:solidFill>
                <a:cs typeface="2  Mitra" pitchFamily="2" charset="-78"/>
              </a:rPr>
              <a:t>میانسالان دارای فعالیت بدنی نامطلوب </a:t>
            </a:r>
            <a:r>
              <a:rPr lang="fa-IR" sz="2000" u="sng" kern="1200" dirty="0" smtClean="0">
                <a:solidFill>
                  <a:schemeClr val="accent4">
                    <a:lumMod val="50000"/>
                  </a:schemeClr>
                </a:solidFill>
                <a:cs typeface="2  Mitra" pitchFamily="2" charset="-78"/>
              </a:rPr>
              <a:t> (کد 110106)</a:t>
            </a:r>
          </a:p>
          <a:p>
            <a:pPr lvl="0" algn="r" rtl="1">
              <a:buFont typeface="Arial" pitchFamily="34" charset="0"/>
              <a:buChar char="•"/>
            </a:pPr>
            <a:r>
              <a:rPr lang="fa-IR" sz="2000" u="sng" kern="1200" dirty="0" smtClean="0">
                <a:solidFill>
                  <a:schemeClr val="accent4">
                    <a:lumMod val="50000"/>
                  </a:schemeClr>
                </a:solidFill>
                <a:cs typeface="2  Mitra" pitchFamily="2" charset="-78"/>
              </a:rPr>
              <a:t>میانسالان </a:t>
            </a:r>
            <a:r>
              <a:rPr lang="fa-IR" sz="2000" u="sng" kern="1200" dirty="0">
                <a:solidFill>
                  <a:schemeClr val="accent4">
                    <a:lumMod val="50000"/>
                  </a:schemeClr>
                </a:solidFill>
                <a:cs typeface="2  Mitra" pitchFamily="2" charset="-78"/>
              </a:rPr>
              <a:t>غربال مثبت روان </a:t>
            </a:r>
            <a:r>
              <a:rPr lang="fa-IR" sz="2000" u="sng" kern="1200" dirty="0" smtClean="0">
                <a:solidFill>
                  <a:schemeClr val="accent4">
                    <a:lumMod val="50000"/>
                  </a:schemeClr>
                </a:solidFill>
                <a:cs typeface="2  Mitra" pitchFamily="2" charset="-78"/>
              </a:rPr>
              <a:t> (کد 111967)</a:t>
            </a:r>
          </a:p>
          <a:p>
            <a:pPr lvl="0" algn="r" rtl="1">
              <a:buFont typeface="Arial" pitchFamily="34" charset="0"/>
              <a:buChar char="•"/>
            </a:pPr>
            <a:r>
              <a:rPr lang="fa-IR" sz="2000" u="sng" kern="1200" dirty="0" smtClean="0">
                <a:solidFill>
                  <a:schemeClr val="accent4">
                    <a:lumMod val="50000"/>
                  </a:schemeClr>
                </a:solidFill>
                <a:cs typeface="2  Mitra" pitchFamily="2" charset="-78"/>
              </a:rPr>
              <a:t> </a:t>
            </a:r>
            <a:r>
              <a:rPr lang="fa-IR" sz="2000" u="sng" kern="1200" dirty="0">
                <a:solidFill>
                  <a:schemeClr val="accent4">
                    <a:lumMod val="50000"/>
                  </a:schemeClr>
                </a:solidFill>
                <a:cs typeface="2  Mitra" pitchFamily="2" charset="-78"/>
              </a:rPr>
              <a:t>میانسالان دارای کلسترول بالای </a:t>
            </a:r>
            <a:r>
              <a:rPr lang="fa-IR" sz="2000" u="sng" kern="1200" dirty="0" smtClean="0">
                <a:solidFill>
                  <a:schemeClr val="accent4">
                    <a:lumMod val="50000"/>
                  </a:schemeClr>
                </a:solidFill>
                <a:cs typeface="2  Mitra" pitchFamily="2" charset="-78"/>
              </a:rPr>
              <a:t>200 (کد 1110120)</a:t>
            </a:r>
          </a:p>
          <a:p>
            <a:pPr lvl="0" algn="r" rtl="1">
              <a:buFont typeface="Arial" pitchFamily="34" charset="0"/>
              <a:buChar char="•"/>
            </a:pPr>
            <a:r>
              <a:rPr lang="fa-IR" sz="2000" u="sng" kern="1200" dirty="0" smtClean="0">
                <a:solidFill>
                  <a:schemeClr val="accent4">
                    <a:lumMod val="50000"/>
                  </a:schemeClr>
                </a:solidFill>
                <a:cs typeface="2  Mitra" pitchFamily="2" charset="-78"/>
              </a:rPr>
              <a:t> میانسالان </a:t>
            </a:r>
            <a:r>
              <a:rPr lang="fa-IR" sz="2000" u="sng" kern="1200" dirty="0">
                <a:solidFill>
                  <a:schemeClr val="accent4">
                    <a:lumMod val="50000"/>
                  </a:schemeClr>
                </a:solidFill>
                <a:cs typeface="2  Mitra" pitchFamily="2" charset="-78"/>
              </a:rPr>
              <a:t>مصرف کننده </a:t>
            </a:r>
            <a:r>
              <a:rPr lang="fa-IR" sz="2000" u="sng" kern="1200" dirty="0" smtClean="0">
                <a:solidFill>
                  <a:schemeClr val="accent4">
                    <a:lumMod val="50000"/>
                  </a:schemeClr>
                </a:solidFill>
                <a:cs typeface="2  Mitra" pitchFamily="2" charset="-78"/>
              </a:rPr>
              <a:t>دخانیات (کد 110108) </a:t>
            </a:r>
            <a:r>
              <a:rPr lang="en-US" sz="2400" u="sng" kern="1200" dirty="0">
                <a:solidFill>
                  <a:schemeClr val="accent4">
                    <a:lumMod val="50000"/>
                  </a:schemeClr>
                </a:solidFill>
                <a:cs typeface="2  Mitra" pitchFamily="2" charset="-78"/>
              </a:rPr>
              <a:t/>
            </a:r>
            <a:br>
              <a:rPr lang="en-US" sz="2400" u="sng" kern="1200" dirty="0">
                <a:solidFill>
                  <a:schemeClr val="accent4">
                    <a:lumMod val="50000"/>
                  </a:schemeClr>
                </a:solidFill>
                <a:cs typeface="2  Mitra" pitchFamily="2" charset="-78"/>
              </a:rPr>
            </a:br>
            <a:r>
              <a:rPr lang="en-US" sz="2400" u="sng" kern="1200" dirty="0">
                <a:solidFill>
                  <a:schemeClr val="accent4">
                    <a:lumMod val="50000"/>
                  </a:schemeClr>
                </a:solidFill>
                <a:cs typeface="2  Mitra" pitchFamily="2" charset="-78"/>
              </a:rPr>
              <a:t/>
            </a:r>
            <a:br>
              <a:rPr lang="en-US" sz="2400" u="sng" kern="1200" dirty="0">
                <a:solidFill>
                  <a:schemeClr val="accent4">
                    <a:lumMod val="50000"/>
                  </a:schemeClr>
                </a:solidFill>
                <a:cs typeface="2  Mitra" pitchFamily="2" charset="-78"/>
              </a:rPr>
            </a:br>
            <a:endParaRPr lang="fa-IR" sz="2400" u="sng" kern="1200" dirty="0">
              <a:solidFill>
                <a:schemeClr val="accent4">
                  <a:lumMod val="50000"/>
                </a:schemeClr>
              </a:solidFill>
              <a:cs typeface="2  Mitra" pitchFamily="2" charset="-78"/>
            </a:endParaRPr>
          </a:p>
          <a:p>
            <a:pPr marL="0" indent="0" algn="r" rtl="1">
              <a:buNone/>
            </a:pPr>
            <a:endParaRPr lang="fa-IR" sz="2400" kern="1200" dirty="0">
              <a:solidFill>
                <a:schemeClr val="accent4">
                  <a:lumMod val="50000"/>
                </a:schemeClr>
              </a:solidFill>
              <a:cs typeface="2  Mitra" pitchFamily="2" charset="-78"/>
            </a:endParaRPr>
          </a:p>
        </p:txBody>
      </p:sp>
    </p:spTree>
    <p:extLst>
      <p:ext uri="{BB962C8B-B14F-4D97-AF65-F5344CB8AC3E}">
        <p14:creationId xmlns:p14="http://schemas.microsoft.com/office/powerpoint/2010/main" val="17156331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1978" y="2141015"/>
            <a:ext cx="7052153" cy="1929943"/>
          </a:xfrm>
        </p:spPr>
        <p:txBody>
          <a:bodyPr/>
          <a:lstStyle/>
          <a:p>
            <a:r>
              <a:rPr lang="fa-IR" sz="4800" b="0" dirty="0" smtClean="0">
                <a:ln w="18415" cmpd="sng">
                  <a:solidFill>
                    <a:srgbClr val="FFFFFF"/>
                  </a:solidFill>
                  <a:prstDash val="solid"/>
                </a:ln>
                <a:solidFill>
                  <a:srgbClr val="FFFFFF"/>
                </a:solidFill>
                <a:effectLst>
                  <a:outerShdw blurRad="63500" dir="3600000" algn="tl" rotWithShape="0">
                    <a:srgbClr val="000000">
                      <a:alpha val="70000"/>
                    </a:srgbClr>
                  </a:outerShdw>
                </a:effectLst>
                <a:cs typeface="2  Titr" pitchFamily="2" charset="-78"/>
              </a:rPr>
              <a:t>برنامه مرگ 70-30 سال</a:t>
            </a:r>
            <a:endParaRPr lang="fa-IR" sz="4800" b="0" dirty="0">
              <a:ln w="18415" cmpd="sng">
                <a:solidFill>
                  <a:srgbClr val="FFFFFF"/>
                </a:solidFill>
                <a:prstDash val="solid"/>
              </a:ln>
              <a:solidFill>
                <a:srgbClr val="FFFFFF"/>
              </a:solidFill>
              <a:effectLst>
                <a:outerShdw blurRad="63500" dir="3600000" algn="tl" rotWithShape="0">
                  <a:srgbClr val="000000">
                    <a:alpha val="70000"/>
                  </a:srgbClr>
                </a:outerShdw>
              </a:effectLst>
              <a:cs typeface="2  Titr" pitchFamily="2" charset="-78"/>
            </a:endParaRPr>
          </a:p>
        </p:txBody>
      </p:sp>
    </p:spTree>
    <p:extLst>
      <p:ext uri="{BB962C8B-B14F-4D97-AF65-F5344CB8AC3E}">
        <p14:creationId xmlns:p14="http://schemas.microsoft.com/office/powerpoint/2010/main" val="4065241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6407" y="673274"/>
            <a:ext cx="7872608" cy="4525963"/>
          </a:xfrm>
        </p:spPr>
        <p:txBody>
          <a:bodyPr/>
          <a:lstStyle/>
          <a:p>
            <a:pPr marL="0" indent="0" algn="r" eaLnBrk="1" hangingPunct="1">
              <a:spcAft>
                <a:spcPts val="1000"/>
              </a:spcAft>
              <a:buFontTx/>
              <a:buNone/>
              <a:defRPr/>
            </a:pPr>
            <a:r>
              <a:rPr lang="fa-IR" altLang="en-US" dirty="0" smtClean="0">
                <a:cs typeface="2  Titr" pitchFamily="2" charset="-78"/>
              </a:rPr>
              <a:t>هدف : </a:t>
            </a:r>
            <a:r>
              <a:rPr lang="fa-IR" altLang="en-US" kern="1200" dirty="0" smtClean="0">
                <a:solidFill>
                  <a:schemeClr val="accent4">
                    <a:lumMod val="50000"/>
                  </a:schemeClr>
                </a:solidFill>
                <a:cs typeface="2  Mitra" pitchFamily="2" charset="-78"/>
              </a:rPr>
              <a:t> کاهش میزان مرگ 70-30 سال</a:t>
            </a:r>
            <a:endParaRPr lang="fa-IR" altLang="en-US" sz="2400" kern="1200" dirty="0">
              <a:solidFill>
                <a:schemeClr val="accent4">
                  <a:lumMod val="50000"/>
                </a:schemeClr>
              </a:solidFill>
              <a:cs typeface="2  Mitra" pitchFamily="2" charset="-78"/>
            </a:endParaRPr>
          </a:p>
          <a:p>
            <a:pPr marL="0" indent="0" algn="r" eaLnBrk="1" hangingPunct="1">
              <a:spcAft>
                <a:spcPts val="1000"/>
              </a:spcAft>
              <a:buFont typeface="Wingdings 3" pitchFamily="18" charset="2"/>
              <a:buNone/>
              <a:defRPr/>
            </a:pPr>
            <a:r>
              <a:rPr lang="en-US" altLang="en-US" sz="3200" dirty="0">
                <a:solidFill>
                  <a:srgbClr val="C00000"/>
                </a:solidFill>
                <a:cs typeface="2  Titr" pitchFamily="2" charset="-78"/>
              </a:rPr>
              <a:t> </a:t>
            </a:r>
            <a:r>
              <a:rPr lang="fa-IR" altLang="en-US" dirty="0" smtClean="0">
                <a:cs typeface="2  Titr" pitchFamily="2" charset="-78"/>
              </a:rPr>
              <a:t>انتظارات : </a:t>
            </a:r>
            <a:endParaRPr lang="fa-IR" altLang="en-US" dirty="0">
              <a:cs typeface="2  Titr" pitchFamily="2" charset="-78"/>
            </a:endParaRPr>
          </a:p>
          <a:p>
            <a:pPr algn="r" rtl="1"/>
            <a:r>
              <a:rPr lang="fa-IR" kern="1200" dirty="0">
                <a:solidFill>
                  <a:schemeClr val="accent4">
                    <a:lumMod val="50000"/>
                  </a:schemeClr>
                </a:solidFill>
                <a:cs typeface="2  Mitra" pitchFamily="2" charset="-78"/>
              </a:rPr>
              <a:t>آگاهی از تعداد مرگ 70-30 سال منطقه تحت پوشش و علل آن</a:t>
            </a:r>
          </a:p>
          <a:p>
            <a:pPr algn="r" rtl="1"/>
            <a:r>
              <a:rPr lang="fa-IR" kern="1200" dirty="0">
                <a:solidFill>
                  <a:schemeClr val="accent4">
                    <a:lumMod val="50000"/>
                  </a:schemeClr>
                </a:solidFill>
                <a:cs typeface="2  Mitra" pitchFamily="2" charset="-78"/>
              </a:rPr>
              <a:t>ثبت مداخلات کاهش مرگ با توجه به بیشترین علل</a:t>
            </a:r>
          </a:p>
          <a:p>
            <a:pPr algn="r" rtl="1"/>
            <a:r>
              <a:rPr lang="fa-IR" kern="1200" dirty="0">
                <a:solidFill>
                  <a:schemeClr val="accent4">
                    <a:lumMod val="50000"/>
                  </a:schemeClr>
                </a:solidFill>
                <a:cs typeface="2  Mitra" pitchFamily="2" charset="-78"/>
              </a:rPr>
              <a:t>آگاهی از میزان مرگ 70-30 سال شهرستان</a:t>
            </a:r>
          </a:p>
          <a:p>
            <a:pPr algn="r" rtl="1"/>
            <a:endParaRPr lang="fa-IR" sz="2000" dirty="0"/>
          </a:p>
        </p:txBody>
      </p:sp>
    </p:spTree>
    <p:extLst>
      <p:ext uri="{BB962C8B-B14F-4D97-AF65-F5344CB8AC3E}">
        <p14:creationId xmlns:p14="http://schemas.microsoft.com/office/powerpoint/2010/main" val="38478243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8175" y="2141015"/>
            <a:ext cx="6125228" cy="1929943"/>
          </a:xfrm>
        </p:spPr>
        <p:txBody>
          <a:bodyPr/>
          <a:lstStyle/>
          <a:p>
            <a:r>
              <a:rPr lang="fa-IR" sz="6000" b="0" dirty="0" smtClean="0">
                <a:ln w="18415" cmpd="sng">
                  <a:solidFill>
                    <a:srgbClr val="FFFFFF"/>
                  </a:solidFill>
                  <a:prstDash val="solid"/>
                </a:ln>
                <a:solidFill>
                  <a:srgbClr val="FFFFFF"/>
                </a:solidFill>
                <a:effectLst>
                  <a:outerShdw blurRad="63500" dir="3600000" algn="tl" rotWithShape="0">
                    <a:srgbClr val="000000">
                      <a:alpha val="70000"/>
                    </a:srgbClr>
                  </a:outerShdw>
                </a:effectLst>
                <a:cs typeface="2  Titr" pitchFamily="2" charset="-78"/>
              </a:rPr>
              <a:t>ماما</a:t>
            </a:r>
            <a:endParaRPr lang="fa-IR" sz="6000" b="0" dirty="0">
              <a:ln w="18415" cmpd="sng">
                <a:solidFill>
                  <a:srgbClr val="FFFFFF"/>
                </a:solidFill>
                <a:prstDash val="solid"/>
              </a:ln>
              <a:solidFill>
                <a:srgbClr val="FFFFFF"/>
              </a:solidFill>
              <a:effectLst>
                <a:outerShdw blurRad="63500" dir="3600000" algn="tl" rotWithShape="0">
                  <a:srgbClr val="000000">
                    <a:alpha val="70000"/>
                  </a:srgbClr>
                </a:outerShdw>
              </a:effectLst>
              <a:cs typeface="2  Titr" pitchFamily="2" charset="-78"/>
            </a:endParaRPr>
          </a:p>
        </p:txBody>
      </p:sp>
    </p:spTree>
    <p:extLst>
      <p:ext uri="{BB962C8B-B14F-4D97-AF65-F5344CB8AC3E}">
        <p14:creationId xmlns:p14="http://schemas.microsoft.com/office/powerpoint/2010/main" val="2432019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2498" y="237993"/>
            <a:ext cx="7214991" cy="916597"/>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algn="r"/>
            <a:r>
              <a:rPr lang="fa-IR" dirty="0">
                <a:cs typeface="2  Titr" pitchFamily="2" charset="-78"/>
              </a:rPr>
              <a:t>انتظارات از </a:t>
            </a:r>
            <a:r>
              <a:rPr lang="fa-IR" dirty="0" smtClean="0">
                <a:cs typeface="2  Titr" pitchFamily="2" charset="-78"/>
              </a:rPr>
              <a:t>ماما :</a:t>
            </a:r>
            <a:endParaRPr lang="fa-IR" dirty="0">
              <a:cs typeface="2  Titr" pitchFamily="2" charset="-78"/>
            </a:endParaRPr>
          </a:p>
        </p:txBody>
      </p:sp>
      <p:sp>
        <p:nvSpPr>
          <p:cNvPr id="3" name="Content Placeholder 2"/>
          <p:cNvSpPr>
            <a:spLocks noGrp="1"/>
          </p:cNvSpPr>
          <p:nvPr>
            <p:ph idx="1"/>
          </p:nvPr>
        </p:nvSpPr>
        <p:spPr>
          <a:xfrm>
            <a:off x="676406" y="1039660"/>
            <a:ext cx="8010395" cy="4823457"/>
          </a:xfrm>
        </p:spPr>
        <p:txBody>
          <a:bodyPr/>
          <a:lstStyle/>
          <a:p>
            <a:pPr algn="r" rtl="1">
              <a:buFont typeface="Wingdings" pitchFamily="2" charset="2"/>
              <a:buChar char="§"/>
            </a:pPr>
            <a:r>
              <a:rPr lang="fa-IR" sz="2400" kern="1200" dirty="0" smtClean="0">
                <a:solidFill>
                  <a:schemeClr val="accent4">
                    <a:lumMod val="50000"/>
                  </a:schemeClr>
                </a:solidFill>
                <a:cs typeface="2  Mitra" pitchFamily="2" charset="-78"/>
              </a:rPr>
              <a:t>شناسایی </a:t>
            </a:r>
            <a:r>
              <a:rPr lang="fa-IR" sz="2400" kern="1200" dirty="0">
                <a:solidFill>
                  <a:schemeClr val="accent4">
                    <a:lumMod val="50000"/>
                  </a:schemeClr>
                </a:solidFill>
                <a:cs typeface="2  Mitra" pitchFamily="2" charset="-78"/>
              </a:rPr>
              <a:t>جمعیت گروه هدف </a:t>
            </a:r>
            <a:r>
              <a:rPr lang="fa-IR" sz="2400" kern="1200" dirty="0" smtClean="0">
                <a:solidFill>
                  <a:schemeClr val="accent4">
                    <a:lumMod val="50000"/>
                  </a:schemeClr>
                </a:solidFill>
                <a:cs typeface="2  Mitra" pitchFamily="2" charset="-78"/>
              </a:rPr>
              <a:t>:</a:t>
            </a:r>
          </a:p>
          <a:p>
            <a:pPr marL="0" indent="0" algn="r" rtl="1">
              <a:buNone/>
            </a:pPr>
            <a:r>
              <a:rPr lang="fa-IR" sz="2400" kern="1200" dirty="0" smtClean="0">
                <a:solidFill>
                  <a:schemeClr val="accent4">
                    <a:lumMod val="50000"/>
                  </a:schemeClr>
                </a:solidFill>
                <a:cs typeface="2  Mitra" pitchFamily="2" charset="-78"/>
              </a:rPr>
              <a:t> غربالگری یائسگی (زنان </a:t>
            </a:r>
            <a:r>
              <a:rPr lang="fa-IR" sz="2400" kern="1200" dirty="0">
                <a:solidFill>
                  <a:schemeClr val="accent4">
                    <a:lumMod val="50000"/>
                  </a:schemeClr>
                </a:solidFill>
                <a:cs typeface="2  Mitra" pitchFamily="2" charset="-78"/>
              </a:rPr>
              <a:t>59-45 سال) </a:t>
            </a:r>
            <a:endParaRPr lang="fa-IR" sz="2400" kern="1200" dirty="0" smtClean="0">
              <a:solidFill>
                <a:schemeClr val="accent4">
                  <a:lumMod val="50000"/>
                </a:schemeClr>
              </a:solidFill>
              <a:cs typeface="2  Mitra" pitchFamily="2" charset="-78"/>
            </a:endParaRPr>
          </a:p>
          <a:p>
            <a:pPr marL="0" indent="0" algn="r" rtl="1">
              <a:buNone/>
            </a:pPr>
            <a:r>
              <a:rPr lang="fa-IR" sz="2400" kern="1200" dirty="0" smtClean="0">
                <a:solidFill>
                  <a:schemeClr val="accent4">
                    <a:lumMod val="50000"/>
                  </a:schemeClr>
                </a:solidFill>
                <a:cs typeface="2  Mitra" pitchFamily="2" charset="-78"/>
              </a:rPr>
              <a:t> </a:t>
            </a:r>
            <a:r>
              <a:rPr lang="fa-IR" sz="2400" kern="1200" dirty="0">
                <a:solidFill>
                  <a:schemeClr val="accent4">
                    <a:lumMod val="50000"/>
                  </a:schemeClr>
                </a:solidFill>
                <a:cs typeface="2  Mitra" pitchFamily="2" charset="-78"/>
              </a:rPr>
              <a:t>غربالگری سرطان پستان (زنان 70-30 سال) </a:t>
            </a:r>
            <a:endParaRPr lang="fa-IR" sz="2400" kern="1200" dirty="0" smtClean="0">
              <a:solidFill>
                <a:schemeClr val="accent4">
                  <a:lumMod val="50000"/>
                </a:schemeClr>
              </a:solidFill>
              <a:cs typeface="2  Mitra" pitchFamily="2" charset="-78"/>
            </a:endParaRPr>
          </a:p>
          <a:p>
            <a:pPr marL="0" indent="0" algn="r" rtl="1">
              <a:buNone/>
            </a:pPr>
            <a:r>
              <a:rPr lang="fa-IR" sz="2400" kern="1200" dirty="0" smtClean="0">
                <a:solidFill>
                  <a:schemeClr val="accent4">
                    <a:lumMod val="50000"/>
                  </a:schemeClr>
                </a:solidFill>
                <a:cs typeface="2  Mitra" pitchFamily="2" charset="-78"/>
              </a:rPr>
              <a:t> </a:t>
            </a:r>
            <a:r>
              <a:rPr lang="fa-IR" sz="2400" kern="1200" dirty="0">
                <a:solidFill>
                  <a:schemeClr val="accent4">
                    <a:lumMod val="50000"/>
                  </a:schemeClr>
                </a:solidFill>
                <a:cs typeface="2  Mitra" pitchFamily="2" charset="-78"/>
              </a:rPr>
              <a:t>غربالگری سرطان سرویکس (زنان 49-30 سال)</a:t>
            </a:r>
            <a:endParaRPr lang="en-US" sz="2400" kern="1200" dirty="0">
              <a:solidFill>
                <a:schemeClr val="accent4">
                  <a:lumMod val="50000"/>
                </a:schemeClr>
              </a:solidFill>
              <a:cs typeface="2  Mitra" pitchFamily="2" charset="-78"/>
            </a:endParaRPr>
          </a:p>
          <a:p>
            <a:pPr algn="r" rtl="1">
              <a:buFont typeface="Wingdings" pitchFamily="2" charset="2"/>
              <a:buChar char="§"/>
            </a:pPr>
            <a:r>
              <a:rPr lang="fa-IR" sz="2400" kern="1200" dirty="0">
                <a:solidFill>
                  <a:schemeClr val="accent4">
                    <a:lumMod val="50000"/>
                  </a:schemeClr>
                </a:solidFill>
                <a:cs typeface="2  Mitra" pitchFamily="2" charset="-78"/>
              </a:rPr>
              <a:t>ارائه خدمت به زنان گروه هدف و ثبت در سامانه (مطابق با بوکلت</a:t>
            </a:r>
            <a:r>
              <a:rPr lang="fa-IR" sz="2400" kern="1200" dirty="0" smtClean="0">
                <a:solidFill>
                  <a:schemeClr val="accent4">
                    <a:lumMod val="50000"/>
                  </a:schemeClr>
                </a:solidFill>
                <a:cs typeface="2  Mitra" pitchFamily="2" charset="-78"/>
              </a:rPr>
              <a:t>)</a:t>
            </a:r>
            <a:endParaRPr lang="en-US" sz="2400" kern="1200" dirty="0" smtClean="0">
              <a:solidFill>
                <a:schemeClr val="accent4">
                  <a:lumMod val="50000"/>
                </a:schemeClr>
              </a:solidFill>
              <a:cs typeface="2  Mitra" pitchFamily="2" charset="-78"/>
            </a:endParaRPr>
          </a:p>
          <a:p>
            <a:pPr algn="r" rtl="1">
              <a:buFont typeface="Wingdings" pitchFamily="2" charset="2"/>
              <a:buChar char="§"/>
            </a:pPr>
            <a:r>
              <a:rPr lang="fa-IR" sz="2400" kern="1200" dirty="0">
                <a:solidFill>
                  <a:schemeClr val="accent4">
                    <a:lumMod val="50000"/>
                  </a:schemeClr>
                </a:solidFill>
                <a:cs typeface="2  Mitra" pitchFamily="2" charset="-78"/>
              </a:rPr>
              <a:t>بررسي پاراكلينيك (ماموگرافي، پاپ اسميرو ...) و ارجاع موارد مشکوک به سطح 2</a:t>
            </a:r>
            <a:r>
              <a:rPr lang="en-US" sz="2400" kern="1200" dirty="0">
                <a:solidFill>
                  <a:schemeClr val="accent4">
                    <a:lumMod val="50000"/>
                  </a:schemeClr>
                </a:solidFill>
                <a:cs typeface="2  Mitra" pitchFamily="2" charset="-78"/>
              </a:rPr>
              <a:t/>
            </a:r>
            <a:br>
              <a:rPr lang="en-US" sz="2400" kern="1200" dirty="0">
                <a:solidFill>
                  <a:schemeClr val="accent4">
                    <a:lumMod val="50000"/>
                  </a:schemeClr>
                </a:solidFill>
                <a:cs typeface="2  Mitra" pitchFamily="2" charset="-78"/>
              </a:rPr>
            </a:br>
            <a:r>
              <a:rPr lang="fa-IR" sz="2400" kern="1200" dirty="0">
                <a:solidFill>
                  <a:schemeClr val="accent4">
                    <a:lumMod val="50000"/>
                  </a:schemeClr>
                </a:solidFill>
                <a:cs typeface="2  Mitra" pitchFamily="2" charset="-78"/>
              </a:rPr>
              <a:t> پیگیری موارد ارجاع شده تا حصول </a:t>
            </a:r>
            <a:r>
              <a:rPr lang="fa-IR" sz="2400" kern="1200" dirty="0" smtClean="0">
                <a:solidFill>
                  <a:schemeClr val="accent4">
                    <a:lumMod val="50000"/>
                  </a:schemeClr>
                </a:solidFill>
                <a:cs typeface="2  Mitra" pitchFamily="2" charset="-78"/>
              </a:rPr>
              <a:t>نتیجه</a:t>
            </a:r>
            <a:endParaRPr lang="en-US" sz="2400" kern="1200" dirty="0" smtClean="0">
              <a:solidFill>
                <a:schemeClr val="accent4">
                  <a:lumMod val="50000"/>
                </a:schemeClr>
              </a:solidFill>
              <a:cs typeface="2  Mitra" pitchFamily="2" charset="-78"/>
            </a:endParaRPr>
          </a:p>
          <a:p>
            <a:pPr algn="r" rtl="1">
              <a:buFont typeface="Wingdings" pitchFamily="2" charset="2"/>
              <a:buChar char="§"/>
            </a:pPr>
            <a:r>
              <a:rPr lang="fa-IR" sz="2400" kern="1200" dirty="0">
                <a:solidFill>
                  <a:schemeClr val="accent4">
                    <a:lumMod val="50000"/>
                  </a:schemeClr>
                </a:solidFill>
                <a:cs typeface="2  Mitra" pitchFamily="2" charset="-78"/>
              </a:rPr>
              <a:t>آموزش </a:t>
            </a:r>
            <a:r>
              <a:rPr lang="fa-IR" sz="2400" kern="1200" dirty="0" smtClean="0">
                <a:solidFill>
                  <a:schemeClr val="accent4">
                    <a:lumMod val="50000"/>
                  </a:schemeClr>
                </a:solidFill>
                <a:cs typeface="2  Mitra" pitchFamily="2" charset="-78"/>
              </a:rPr>
              <a:t>و مشاوره </a:t>
            </a:r>
            <a:r>
              <a:rPr lang="fa-IR" sz="2400" kern="1200" dirty="0">
                <a:solidFill>
                  <a:schemeClr val="accent4">
                    <a:lumMod val="50000"/>
                  </a:schemeClr>
                </a:solidFill>
                <a:cs typeface="2  Mitra" pitchFamily="2" charset="-78"/>
              </a:rPr>
              <a:t>چهره به چهره درتمامي مراحل ارزيابي.</a:t>
            </a:r>
            <a:endParaRPr lang="en-US" sz="2400" kern="1200" dirty="0">
              <a:solidFill>
                <a:schemeClr val="accent4">
                  <a:lumMod val="50000"/>
                </a:schemeClr>
              </a:solidFill>
              <a:cs typeface="2  Mitra" pitchFamily="2" charset="-78"/>
            </a:endParaRPr>
          </a:p>
          <a:p>
            <a:pPr algn="r" rtl="1">
              <a:buFont typeface="Wingdings" pitchFamily="2" charset="2"/>
              <a:buChar char="§"/>
            </a:pPr>
            <a:r>
              <a:rPr lang="fa-IR" sz="2400" kern="1200" dirty="0">
                <a:solidFill>
                  <a:schemeClr val="accent4">
                    <a:lumMod val="50000"/>
                  </a:schemeClr>
                </a:solidFill>
                <a:cs typeface="2  Mitra" pitchFamily="2" charset="-78"/>
              </a:rPr>
              <a:t>پایش برنامه در خانه های بهداشت (مامای شاغل در مراکز روستایی</a:t>
            </a:r>
            <a:r>
              <a:rPr lang="fa-IR" sz="2400" kern="1200" dirty="0" smtClean="0">
                <a:solidFill>
                  <a:schemeClr val="accent4">
                    <a:lumMod val="50000"/>
                  </a:schemeClr>
                </a:solidFill>
                <a:cs typeface="2  Mitra" pitchFamily="2" charset="-78"/>
              </a:rPr>
              <a:t>)</a:t>
            </a:r>
            <a:endParaRPr lang="en-US" sz="2400" kern="1200" dirty="0" smtClean="0">
              <a:solidFill>
                <a:schemeClr val="accent4">
                  <a:lumMod val="50000"/>
                </a:schemeClr>
              </a:solidFill>
              <a:cs typeface="2  Mitra" pitchFamily="2" charset="-78"/>
            </a:endParaRPr>
          </a:p>
          <a:p>
            <a:pPr algn="r" rtl="1">
              <a:buFont typeface="Wingdings" pitchFamily="2" charset="2"/>
              <a:buChar char="§"/>
            </a:pPr>
            <a:r>
              <a:rPr lang="fa-IR" sz="2400" kern="1200" dirty="0">
                <a:solidFill>
                  <a:schemeClr val="accent4">
                    <a:lumMod val="50000"/>
                  </a:schemeClr>
                </a:solidFill>
                <a:cs typeface="2  Mitra" pitchFamily="2" charset="-78"/>
              </a:rPr>
              <a:t>ارسال آمار </a:t>
            </a:r>
            <a:r>
              <a:rPr lang="fa-IR" sz="2400" kern="1200" dirty="0" smtClean="0">
                <a:solidFill>
                  <a:schemeClr val="accent4">
                    <a:lumMod val="50000"/>
                  </a:schemeClr>
                </a:solidFill>
                <a:cs typeface="2  Mitra" pitchFamily="2" charset="-78"/>
              </a:rPr>
              <a:t>پاپ اسمیر مشکوک </a:t>
            </a:r>
            <a:r>
              <a:rPr lang="fa-IR" sz="2400" kern="1200" dirty="0">
                <a:solidFill>
                  <a:schemeClr val="accent4">
                    <a:lumMod val="50000"/>
                  </a:schemeClr>
                </a:solidFill>
                <a:cs typeface="2  Mitra" pitchFamily="2" charset="-78"/>
              </a:rPr>
              <a:t>و </a:t>
            </a:r>
            <a:r>
              <a:rPr lang="fa-IR" sz="2400" kern="1200" dirty="0" smtClean="0">
                <a:solidFill>
                  <a:schemeClr val="accent4">
                    <a:lumMod val="50000"/>
                  </a:schemeClr>
                </a:solidFill>
                <a:cs typeface="2  Mitra" pitchFamily="2" charset="-78"/>
              </a:rPr>
              <a:t>ماموگرافی بایراد 4 و 5 </a:t>
            </a:r>
            <a:r>
              <a:rPr lang="fa-IR" sz="2400" kern="1200" dirty="0">
                <a:solidFill>
                  <a:schemeClr val="accent4">
                    <a:lumMod val="50000"/>
                  </a:schemeClr>
                </a:solidFill>
                <a:cs typeface="2  Mitra" pitchFamily="2" charset="-78"/>
              </a:rPr>
              <a:t>و </a:t>
            </a:r>
            <a:r>
              <a:rPr lang="en-US" sz="2400" kern="1200" dirty="0">
                <a:solidFill>
                  <a:schemeClr val="accent4">
                    <a:lumMod val="50000"/>
                  </a:schemeClr>
                </a:solidFill>
                <a:cs typeface="2  Mitra" pitchFamily="2" charset="-78"/>
              </a:rPr>
              <a:t>HPV</a:t>
            </a:r>
            <a:r>
              <a:rPr lang="fa-IR" sz="2400" kern="1200" dirty="0">
                <a:solidFill>
                  <a:schemeClr val="accent4">
                    <a:lumMod val="50000"/>
                  </a:schemeClr>
                </a:solidFill>
                <a:cs typeface="2  Mitra" pitchFamily="2" charset="-78"/>
              </a:rPr>
              <a:t> </a:t>
            </a:r>
            <a:r>
              <a:rPr lang="fa-IR" sz="2400" kern="1200" dirty="0" smtClean="0">
                <a:solidFill>
                  <a:schemeClr val="accent4">
                    <a:lumMod val="50000"/>
                  </a:schemeClr>
                </a:solidFill>
                <a:cs typeface="2  Mitra" pitchFamily="2" charset="-78"/>
              </a:rPr>
              <a:t>مثبت </a:t>
            </a:r>
            <a:r>
              <a:rPr lang="en-US" sz="2400" kern="1200" dirty="0">
                <a:solidFill>
                  <a:schemeClr val="accent4">
                    <a:lumMod val="50000"/>
                  </a:schemeClr>
                </a:solidFill>
                <a:cs typeface="2  Mitra" pitchFamily="2" charset="-78"/>
              </a:rPr>
              <a:t/>
            </a:r>
            <a:br>
              <a:rPr lang="en-US" sz="2400" kern="1200" dirty="0">
                <a:solidFill>
                  <a:schemeClr val="accent4">
                    <a:lumMod val="50000"/>
                  </a:schemeClr>
                </a:solidFill>
                <a:cs typeface="2  Mitra" pitchFamily="2" charset="-78"/>
              </a:rPr>
            </a:br>
            <a:r>
              <a:rPr lang="en-US" sz="2400" kern="1200" dirty="0">
                <a:solidFill>
                  <a:schemeClr val="accent4">
                    <a:lumMod val="50000"/>
                  </a:schemeClr>
                </a:solidFill>
                <a:cs typeface="2  Mitra" pitchFamily="2" charset="-78"/>
              </a:rPr>
              <a:t/>
            </a:r>
            <a:br>
              <a:rPr lang="en-US" sz="2400" kern="1200" dirty="0">
                <a:solidFill>
                  <a:schemeClr val="accent4">
                    <a:lumMod val="50000"/>
                  </a:schemeClr>
                </a:solidFill>
                <a:cs typeface="2  Mitra" pitchFamily="2" charset="-78"/>
              </a:rPr>
            </a:br>
            <a:r>
              <a:rPr lang="en-US" sz="2400" kern="1200" dirty="0">
                <a:solidFill>
                  <a:schemeClr val="accent4">
                    <a:lumMod val="50000"/>
                  </a:schemeClr>
                </a:solidFill>
                <a:cs typeface="2  Mitra" pitchFamily="2" charset="-78"/>
              </a:rPr>
              <a:t/>
            </a:r>
            <a:br>
              <a:rPr lang="en-US" sz="2400" kern="1200" dirty="0">
                <a:solidFill>
                  <a:schemeClr val="accent4">
                    <a:lumMod val="50000"/>
                  </a:schemeClr>
                </a:solidFill>
                <a:cs typeface="2  Mitra" pitchFamily="2" charset="-78"/>
              </a:rPr>
            </a:br>
            <a:r>
              <a:rPr lang="en-US" sz="2400" kern="1200" dirty="0">
                <a:solidFill>
                  <a:schemeClr val="accent4">
                    <a:lumMod val="50000"/>
                  </a:schemeClr>
                </a:solidFill>
                <a:cs typeface="2  Mitra" pitchFamily="2" charset="-78"/>
              </a:rPr>
              <a:t/>
            </a:r>
            <a:br>
              <a:rPr lang="en-US" sz="2400" kern="1200" dirty="0">
                <a:solidFill>
                  <a:schemeClr val="accent4">
                    <a:lumMod val="50000"/>
                  </a:schemeClr>
                </a:solidFill>
                <a:cs typeface="2  Mitra" pitchFamily="2" charset="-78"/>
              </a:rPr>
            </a:br>
            <a:r>
              <a:rPr lang="en-US" sz="2400" kern="1200" dirty="0">
                <a:solidFill>
                  <a:schemeClr val="accent4">
                    <a:lumMod val="50000"/>
                  </a:schemeClr>
                </a:solidFill>
                <a:cs typeface="2  Mitra" pitchFamily="2" charset="-78"/>
              </a:rPr>
              <a:t/>
            </a:r>
            <a:br>
              <a:rPr lang="en-US" sz="2400" kern="1200" dirty="0">
                <a:solidFill>
                  <a:schemeClr val="accent4">
                    <a:lumMod val="50000"/>
                  </a:schemeClr>
                </a:solidFill>
                <a:cs typeface="2  Mitra" pitchFamily="2" charset="-78"/>
              </a:rPr>
            </a:br>
            <a:endParaRPr lang="fa-IR" sz="2400" kern="1200" dirty="0">
              <a:solidFill>
                <a:schemeClr val="accent4">
                  <a:lumMod val="50000"/>
                </a:schemeClr>
              </a:solidFill>
              <a:cs typeface="2  Mitra" pitchFamily="2" charset="-78"/>
            </a:endParaRPr>
          </a:p>
          <a:p>
            <a:pPr algn="r" rtl="1">
              <a:buFont typeface="Wingdings" pitchFamily="2" charset="2"/>
              <a:buChar char="§"/>
            </a:pPr>
            <a:endParaRPr lang="fa-IR" sz="2400" dirty="0"/>
          </a:p>
        </p:txBody>
      </p:sp>
    </p:spTree>
    <p:extLst>
      <p:ext uri="{BB962C8B-B14F-4D97-AF65-F5344CB8AC3E}">
        <p14:creationId xmlns:p14="http://schemas.microsoft.com/office/powerpoint/2010/main" val="40421294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2393" y="112733"/>
            <a:ext cx="7214991" cy="701459"/>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marL="0" indent="0" algn="r">
              <a:defRPr/>
            </a:pPr>
            <a:r>
              <a:rPr lang="fa-IR" sz="2400" dirty="0" smtClean="0">
                <a:cs typeface="2  Titr" pitchFamily="2" charset="-78"/>
              </a:rPr>
              <a:t>بسته خدمات مامایی زنان میانسال</a:t>
            </a:r>
            <a:endParaRPr lang="fa-IR" sz="2400" dirty="0">
              <a:cs typeface="2  Titr" pitchFamily="2" charset="-78"/>
            </a:endParaRPr>
          </a:p>
        </p:txBody>
      </p:sp>
      <p:sp>
        <p:nvSpPr>
          <p:cNvPr id="3" name="Content Placeholder 2"/>
          <p:cNvSpPr>
            <a:spLocks noGrp="1"/>
          </p:cNvSpPr>
          <p:nvPr>
            <p:ph idx="1"/>
          </p:nvPr>
        </p:nvSpPr>
        <p:spPr>
          <a:xfrm>
            <a:off x="-12525" y="801666"/>
            <a:ext cx="9156525" cy="5536504"/>
          </a:xfrm>
        </p:spPr>
        <p:txBody>
          <a:bodyPr/>
          <a:lstStyle/>
          <a:p>
            <a:pPr marL="457200" indent="-457200" algn="r" rtl="1">
              <a:buFont typeface="+mj-lt"/>
              <a:buAutoNum type="arabicPeriod"/>
            </a:pPr>
            <a:r>
              <a:rPr lang="fa-IR" sz="2200" kern="1200" dirty="0" smtClean="0">
                <a:solidFill>
                  <a:schemeClr val="accent4">
                    <a:lumMod val="50000"/>
                  </a:schemeClr>
                </a:solidFill>
                <a:cs typeface="2  Mitra" pitchFamily="2" charset="-78"/>
              </a:rPr>
              <a:t>تاريخچه </a:t>
            </a:r>
            <a:r>
              <a:rPr lang="fa-IR" sz="2200" kern="1200" dirty="0">
                <a:solidFill>
                  <a:schemeClr val="accent4">
                    <a:lumMod val="50000"/>
                  </a:schemeClr>
                </a:solidFill>
                <a:cs typeface="2  Mitra" pitchFamily="2" charset="-78"/>
              </a:rPr>
              <a:t>و شرح حال باروري (وضعيت قاعدگي، حاملگي، زايمان ، شيردهي، ناباروري) و مشاوره هاي مورد </a:t>
            </a:r>
            <a:r>
              <a:rPr lang="fa-IR" sz="2200" kern="1200" dirty="0" smtClean="0">
                <a:solidFill>
                  <a:schemeClr val="accent4">
                    <a:lumMod val="50000"/>
                  </a:schemeClr>
                </a:solidFill>
                <a:cs typeface="2  Mitra" pitchFamily="2" charset="-78"/>
              </a:rPr>
              <a:t>نياز</a:t>
            </a:r>
          </a:p>
          <a:p>
            <a:pPr marL="457200" indent="-457200" algn="r" rtl="1">
              <a:buFont typeface="+mj-lt"/>
              <a:buAutoNum type="arabicPeriod"/>
            </a:pPr>
            <a:r>
              <a:rPr lang="fa-IR" sz="2200" kern="1200" dirty="0" smtClean="0">
                <a:solidFill>
                  <a:schemeClr val="accent4">
                    <a:lumMod val="50000"/>
                  </a:schemeClr>
                </a:solidFill>
                <a:cs typeface="2  Mitra" pitchFamily="2" charset="-78"/>
              </a:rPr>
              <a:t>بررسي </a:t>
            </a:r>
            <a:r>
              <a:rPr lang="fa-IR" sz="2200" kern="1200" dirty="0">
                <a:solidFill>
                  <a:schemeClr val="accent4">
                    <a:lumMod val="50000"/>
                  </a:schemeClr>
                </a:solidFill>
                <a:cs typeface="2  Mitra" pitchFamily="2" charset="-78"/>
              </a:rPr>
              <a:t>از نظر رفتارهاي پرخطر و وجود عفونت آميزشي/ ايدز در فرد و همسر يا شريك جنسي </a:t>
            </a:r>
            <a:r>
              <a:rPr lang="fa-IR" sz="2200" kern="1200" dirty="0" smtClean="0">
                <a:solidFill>
                  <a:schemeClr val="accent4">
                    <a:lumMod val="50000"/>
                  </a:schemeClr>
                </a:solidFill>
                <a:cs typeface="2  Mitra" pitchFamily="2" charset="-78"/>
              </a:rPr>
              <a:t>وي</a:t>
            </a:r>
          </a:p>
          <a:p>
            <a:pPr marL="457200" indent="-457200" algn="r" rtl="1">
              <a:buFont typeface="+mj-lt"/>
              <a:buAutoNum type="arabicPeriod"/>
            </a:pPr>
            <a:r>
              <a:rPr lang="fa-IR" sz="2200" kern="1200" dirty="0">
                <a:solidFill>
                  <a:schemeClr val="accent4">
                    <a:lumMod val="50000"/>
                  </a:schemeClr>
                </a:solidFill>
                <a:cs typeface="2  Mitra" pitchFamily="2" charset="-78"/>
              </a:rPr>
              <a:t>بررسي از نظر وجود خونريزي هاي غير طبيعي </a:t>
            </a:r>
            <a:r>
              <a:rPr lang="fa-IR" sz="2200" kern="1200" dirty="0" smtClean="0">
                <a:solidFill>
                  <a:schemeClr val="accent4">
                    <a:lumMod val="50000"/>
                  </a:schemeClr>
                </a:solidFill>
                <a:cs typeface="2  Mitra" pitchFamily="2" charset="-78"/>
              </a:rPr>
              <a:t>رحمي</a:t>
            </a:r>
          </a:p>
          <a:p>
            <a:pPr marL="457200" indent="-457200" algn="r" rtl="1">
              <a:buFont typeface="+mj-lt"/>
              <a:buAutoNum type="arabicPeriod"/>
            </a:pPr>
            <a:r>
              <a:rPr lang="fa-IR" sz="2200" kern="1200" dirty="0">
                <a:solidFill>
                  <a:schemeClr val="accent4">
                    <a:lumMod val="50000"/>
                  </a:schemeClr>
                </a:solidFill>
                <a:cs typeface="2  Mitra" pitchFamily="2" charset="-78"/>
              </a:rPr>
              <a:t>بررسي روابط زناشويي و اختلال عملكرد </a:t>
            </a:r>
            <a:r>
              <a:rPr lang="fa-IR" sz="2200" kern="1200" dirty="0" smtClean="0">
                <a:solidFill>
                  <a:schemeClr val="accent4">
                    <a:lumMod val="50000"/>
                  </a:schemeClr>
                </a:solidFill>
                <a:cs typeface="2  Mitra" pitchFamily="2" charset="-78"/>
              </a:rPr>
              <a:t>جنسي</a:t>
            </a:r>
          </a:p>
          <a:p>
            <a:pPr marL="457200" indent="-457200" algn="r" rtl="1">
              <a:buFont typeface="+mj-lt"/>
              <a:buAutoNum type="arabicPeriod"/>
            </a:pPr>
            <a:r>
              <a:rPr lang="fa-IR" sz="2200" kern="1200" dirty="0">
                <a:solidFill>
                  <a:schemeClr val="accent4">
                    <a:lumMod val="50000"/>
                  </a:schemeClr>
                </a:solidFill>
                <a:cs typeface="2  Mitra" pitchFamily="2" charset="-78"/>
              </a:rPr>
              <a:t>بررسي علائم و عوارض </a:t>
            </a:r>
            <a:r>
              <a:rPr lang="fa-IR" sz="2200" kern="1200" dirty="0" smtClean="0">
                <a:solidFill>
                  <a:schemeClr val="accent4">
                    <a:lumMod val="50000"/>
                  </a:schemeClr>
                </a:solidFill>
                <a:cs typeface="2  Mitra" pitchFamily="2" charset="-78"/>
              </a:rPr>
              <a:t>يائسگي</a:t>
            </a:r>
          </a:p>
          <a:p>
            <a:pPr marL="457200" indent="-457200" algn="r" rtl="1">
              <a:buFont typeface="+mj-lt"/>
              <a:buAutoNum type="arabicPeriod"/>
            </a:pPr>
            <a:r>
              <a:rPr lang="fa-IR" sz="2200" kern="1200" dirty="0">
                <a:solidFill>
                  <a:schemeClr val="accent4">
                    <a:lumMod val="50000"/>
                  </a:schemeClr>
                </a:solidFill>
                <a:cs typeface="2  Mitra" pitchFamily="2" charset="-78"/>
              </a:rPr>
              <a:t>معاينه ژنيكولوژي از نظر: بررسي وجود زخم تناسلي/ نماي غير طبيعي سرويكس، بررسي عفونتهاي آميزشي،بررسي ضايعات خونريزي دهنده، بررسي مشكلات </a:t>
            </a:r>
            <a:r>
              <a:rPr lang="fa-IR" sz="2200" kern="1200" dirty="0" smtClean="0">
                <a:solidFill>
                  <a:schemeClr val="accent4">
                    <a:lumMod val="50000"/>
                  </a:schemeClr>
                </a:solidFill>
                <a:cs typeface="2  Mitra" pitchFamily="2" charset="-78"/>
              </a:rPr>
              <a:t>اوروژنيتال، يائسگي </a:t>
            </a:r>
            <a:r>
              <a:rPr lang="fa-IR" sz="2200" kern="1200" dirty="0">
                <a:solidFill>
                  <a:schemeClr val="accent4">
                    <a:lumMod val="50000"/>
                  </a:schemeClr>
                </a:solidFill>
                <a:cs typeface="2  Mitra" pitchFamily="2" charset="-78"/>
              </a:rPr>
              <a:t>، بررسي علائم و نشانه ها براي تشخيص زودهنگام سرطان دهانه رحم، بررسي اندازه رحم و تخمدانها و توده در </a:t>
            </a:r>
            <a:r>
              <a:rPr lang="fa-IR" sz="2200" kern="1200" dirty="0" smtClean="0">
                <a:solidFill>
                  <a:schemeClr val="accent4">
                    <a:lumMod val="50000"/>
                  </a:schemeClr>
                </a:solidFill>
                <a:cs typeface="2  Mitra" pitchFamily="2" charset="-78"/>
              </a:rPr>
              <a:t>آدنكسها</a:t>
            </a:r>
          </a:p>
          <a:p>
            <a:pPr marL="457200" indent="-457200" algn="r" rtl="1">
              <a:buFont typeface="+mj-lt"/>
              <a:buAutoNum type="arabicPeriod"/>
            </a:pPr>
            <a:r>
              <a:rPr lang="fa-IR" sz="2200" kern="1200" dirty="0">
                <a:solidFill>
                  <a:schemeClr val="accent4">
                    <a:lumMod val="50000"/>
                  </a:schemeClr>
                </a:solidFill>
                <a:cs typeface="2  Mitra" pitchFamily="2" charset="-78"/>
              </a:rPr>
              <a:t>غربالگري سرطان دهانه رحم (تهيه نمونه اچ پي وي و پاپ اسمير يا پاپ اسمير تنها)، مشاهده نتايج پاراكلينيك و مشاوره و راهنمايي مراجعين در خصوص </a:t>
            </a:r>
            <a:r>
              <a:rPr lang="fa-IR" sz="2200" kern="1200" dirty="0" smtClean="0">
                <a:solidFill>
                  <a:schemeClr val="accent4">
                    <a:lumMod val="50000"/>
                  </a:schemeClr>
                </a:solidFill>
                <a:cs typeface="2  Mitra" pitchFamily="2" charset="-78"/>
              </a:rPr>
              <a:t>مشكلات شناسايي </a:t>
            </a:r>
            <a:r>
              <a:rPr lang="fa-IR" sz="2200" kern="1200" dirty="0">
                <a:solidFill>
                  <a:schemeClr val="accent4">
                    <a:lumMod val="50000"/>
                  </a:schemeClr>
                </a:solidFill>
                <a:cs typeface="2  Mitra" pitchFamily="2" charset="-78"/>
              </a:rPr>
              <a:t>شده </a:t>
            </a:r>
            <a:endParaRPr lang="fa-IR" sz="2200" kern="1200" dirty="0" smtClean="0">
              <a:solidFill>
                <a:schemeClr val="accent4">
                  <a:lumMod val="50000"/>
                </a:schemeClr>
              </a:solidFill>
              <a:cs typeface="2  Mitra" pitchFamily="2" charset="-78"/>
            </a:endParaRPr>
          </a:p>
          <a:p>
            <a:pPr marL="457200" indent="-457200" algn="r" rtl="1">
              <a:buFont typeface="+mj-lt"/>
              <a:buAutoNum type="arabicPeriod"/>
            </a:pPr>
            <a:r>
              <a:rPr lang="fa-IR" sz="2200" kern="1200" dirty="0">
                <a:solidFill>
                  <a:schemeClr val="accent4">
                    <a:lumMod val="50000"/>
                  </a:schemeClr>
                </a:solidFill>
                <a:cs typeface="2  Mitra" pitchFamily="2" charset="-78"/>
              </a:rPr>
              <a:t>آموزش ورزش كگل و بررسي شلي عضلات كف </a:t>
            </a:r>
            <a:r>
              <a:rPr lang="fa-IR" sz="2200" kern="1200" dirty="0" smtClean="0">
                <a:solidFill>
                  <a:schemeClr val="accent4">
                    <a:lumMod val="50000"/>
                  </a:schemeClr>
                </a:solidFill>
                <a:cs typeface="2  Mitra" pitchFamily="2" charset="-78"/>
              </a:rPr>
              <a:t>لگن</a:t>
            </a:r>
          </a:p>
          <a:p>
            <a:pPr marL="457200" indent="-457200" algn="r" rtl="1">
              <a:buFont typeface="+mj-lt"/>
              <a:buAutoNum type="arabicPeriod"/>
            </a:pPr>
            <a:r>
              <a:rPr lang="fa-IR" sz="2200" kern="1200" dirty="0" smtClean="0">
                <a:solidFill>
                  <a:schemeClr val="accent4">
                    <a:lumMod val="50000"/>
                  </a:schemeClr>
                </a:solidFill>
                <a:cs typeface="2  Mitra" pitchFamily="2" charset="-78"/>
              </a:rPr>
              <a:t>معاينه </a:t>
            </a:r>
            <a:r>
              <a:rPr lang="fa-IR" sz="2200" kern="1200" dirty="0">
                <a:solidFill>
                  <a:schemeClr val="accent4">
                    <a:lumMod val="50000"/>
                  </a:schemeClr>
                </a:solidFill>
                <a:cs typeface="2  Mitra" pitchFamily="2" charset="-78"/>
              </a:rPr>
              <a:t>پستان ها و زير بغل در كليه زنان 30 – 59سال از نظر:تغييرات پوستي و نماي ظاهري غير طبيعي، ترشح از پستان، وجود يا عدم وجود توده پستاني، وجود </a:t>
            </a:r>
            <a:r>
              <a:rPr lang="fa-IR" sz="2200" kern="1200" dirty="0" smtClean="0">
                <a:solidFill>
                  <a:schemeClr val="accent4">
                    <a:lumMod val="50000"/>
                  </a:schemeClr>
                </a:solidFill>
                <a:cs typeface="2  Mitra" pitchFamily="2" charset="-78"/>
              </a:rPr>
              <a:t>يا عدم </a:t>
            </a:r>
            <a:r>
              <a:rPr lang="fa-IR" sz="2200" kern="1200" dirty="0">
                <a:solidFill>
                  <a:schemeClr val="accent4">
                    <a:lumMod val="50000"/>
                  </a:schemeClr>
                </a:solidFill>
                <a:cs typeface="2  Mitra" pitchFamily="2" charset="-78"/>
              </a:rPr>
              <a:t>وجود توده زير بغل/ فوق ترقوه و آموزش خود ازمايي پستان </a:t>
            </a:r>
            <a:br>
              <a:rPr lang="fa-IR" sz="2200" kern="1200" dirty="0">
                <a:solidFill>
                  <a:schemeClr val="accent4">
                    <a:lumMod val="50000"/>
                  </a:schemeClr>
                </a:solidFill>
                <a:cs typeface="2  Mitra" pitchFamily="2" charset="-78"/>
              </a:rPr>
            </a:br>
            <a:r>
              <a:rPr lang="fa-IR" sz="2200" kern="1200" dirty="0">
                <a:solidFill>
                  <a:schemeClr val="accent4">
                    <a:lumMod val="50000"/>
                  </a:schemeClr>
                </a:solidFill>
                <a:cs typeface="2  Mitra" pitchFamily="2" charset="-78"/>
              </a:rPr>
              <a:t/>
            </a:r>
            <a:br>
              <a:rPr lang="fa-IR" sz="2200" kern="1200" dirty="0">
                <a:solidFill>
                  <a:schemeClr val="accent4">
                    <a:lumMod val="50000"/>
                  </a:schemeClr>
                </a:solidFill>
                <a:cs typeface="2  Mitra" pitchFamily="2" charset="-78"/>
              </a:rPr>
            </a:br>
            <a:r>
              <a:rPr lang="fa-IR" sz="2200" kern="1200" dirty="0">
                <a:solidFill>
                  <a:schemeClr val="accent4">
                    <a:lumMod val="50000"/>
                  </a:schemeClr>
                </a:solidFill>
                <a:cs typeface="2  Mitra" pitchFamily="2" charset="-78"/>
              </a:rPr>
              <a:t/>
            </a:r>
            <a:br>
              <a:rPr lang="fa-IR" sz="2200" kern="1200" dirty="0">
                <a:solidFill>
                  <a:schemeClr val="accent4">
                    <a:lumMod val="50000"/>
                  </a:schemeClr>
                </a:solidFill>
                <a:cs typeface="2  Mitra" pitchFamily="2" charset="-78"/>
              </a:rPr>
            </a:br>
            <a:r>
              <a:rPr lang="fa-IR" sz="2200" kern="1200" dirty="0">
                <a:solidFill>
                  <a:schemeClr val="accent4">
                    <a:lumMod val="50000"/>
                  </a:schemeClr>
                </a:solidFill>
                <a:cs typeface="2  Mitra" pitchFamily="2" charset="-78"/>
              </a:rPr>
              <a:t/>
            </a:r>
            <a:br>
              <a:rPr lang="fa-IR" sz="2200" kern="1200" dirty="0">
                <a:solidFill>
                  <a:schemeClr val="accent4">
                    <a:lumMod val="50000"/>
                  </a:schemeClr>
                </a:solidFill>
                <a:cs typeface="2  Mitra" pitchFamily="2" charset="-78"/>
              </a:rPr>
            </a:br>
            <a:endParaRPr lang="fa-IR" sz="2200" kern="1200" dirty="0">
              <a:solidFill>
                <a:schemeClr val="accent4">
                  <a:lumMod val="50000"/>
                </a:schemeClr>
              </a:solidFill>
              <a:cs typeface="2  Mitra" pitchFamily="2" charset="-78"/>
            </a:endParaRPr>
          </a:p>
        </p:txBody>
      </p:sp>
    </p:spTree>
    <p:extLst>
      <p:ext uri="{BB962C8B-B14F-4D97-AF65-F5344CB8AC3E}">
        <p14:creationId xmlns:p14="http://schemas.microsoft.com/office/powerpoint/2010/main" val="9781101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5128" y="200415"/>
            <a:ext cx="7214991" cy="916597"/>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marL="0" indent="0" algn="r">
              <a:defRPr/>
            </a:pPr>
            <a:r>
              <a:rPr lang="fa-IR" sz="2400" dirty="0">
                <a:cs typeface="2  Titr" pitchFamily="2" charset="-78"/>
              </a:rPr>
              <a:t>لیست خدمات </a:t>
            </a:r>
            <a:r>
              <a:rPr lang="fa-IR" sz="2400" dirty="0" smtClean="0">
                <a:cs typeface="2  Titr" pitchFamily="2" charset="-78"/>
              </a:rPr>
              <a:t>ماما :</a:t>
            </a:r>
            <a:endParaRPr lang="fa-IR" sz="2400" dirty="0">
              <a:cs typeface="2  Titr" pitchFamily="2" charset="-78"/>
            </a:endParaRPr>
          </a:p>
        </p:txBody>
      </p:sp>
      <p:sp>
        <p:nvSpPr>
          <p:cNvPr id="3" name="Content Placeholder 2"/>
          <p:cNvSpPr>
            <a:spLocks noGrp="1"/>
          </p:cNvSpPr>
          <p:nvPr>
            <p:ph idx="1"/>
          </p:nvPr>
        </p:nvSpPr>
        <p:spPr>
          <a:xfrm>
            <a:off x="112734" y="989556"/>
            <a:ext cx="8818323" cy="5536504"/>
          </a:xfrm>
        </p:spPr>
        <p:txBody>
          <a:bodyPr/>
          <a:lstStyle/>
          <a:p>
            <a:pPr marL="457200" indent="-457200" algn="r" rtl="1">
              <a:buFont typeface="+mj-lt"/>
              <a:buAutoNum type="arabicPeriod"/>
              <a:defRPr/>
            </a:pPr>
            <a:r>
              <a:rPr lang="fa-IR" sz="2400" kern="1200" dirty="0">
                <a:solidFill>
                  <a:schemeClr val="accent4">
                    <a:lumMod val="50000"/>
                  </a:schemeClr>
                </a:solidFill>
                <a:cs typeface="2  Titr" pitchFamily="2" charset="-78"/>
              </a:rPr>
              <a:t>تاریخچه باروری و </a:t>
            </a:r>
            <a:r>
              <a:rPr lang="fa-IR" sz="2400" kern="1200" dirty="0" smtClean="0">
                <a:solidFill>
                  <a:schemeClr val="accent4">
                    <a:lumMod val="50000"/>
                  </a:schemeClr>
                </a:solidFill>
                <a:cs typeface="2  Titr" pitchFamily="2" charset="-78"/>
              </a:rPr>
              <a:t>یائسگی (کد 8121)</a:t>
            </a:r>
            <a:endParaRPr lang="fa-IR" sz="2400" kern="1200" dirty="0">
              <a:solidFill>
                <a:schemeClr val="accent4">
                  <a:lumMod val="50000"/>
                </a:schemeClr>
              </a:solidFill>
              <a:cs typeface="2  Titr" pitchFamily="2" charset="-78"/>
            </a:endParaRPr>
          </a:p>
          <a:p>
            <a:pPr marL="457200" indent="-457200" algn="r" rtl="1">
              <a:buFont typeface="+mj-lt"/>
              <a:buAutoNum type="arabicPeriod"/>
              <a:defRPr/>
            </a:pPr>
            <a:r>
              <a:rPr lang="fa-IR" sz="2400" kern="1200" dirty="0">
                <a:solidFill>
                  <a:schemeClr val="accent4">
                    <a:lumMod val="50000"/>
                  </a:schemeClr>
                </a:solidFill>
                <a:cs typeface="2  Titr" pitchFamily="2" charset="-78"/>
              </a:rPr>
              <a:t>ارزیابی عفونت آمیزشی و </a:t>
            </a:r>
            <a:r>
              <a:rPr lang="fa-IR" sz="2400" kern="1200" dirty="0" smtClean="0">
                <a:solidFill>
                  <a:schemeClr val="accent4">
                    <a:lumMod val="50000"/>
                  </a:schemeClr>
                </a:solidFill>
                <a:cs typeface="2  Titr" pitchFamily="2" charset="-78"/>
              </a:rPr>
              <a:t>ایدز(کد 7987)</a:t>
            </a:r>
            <a:endParaRPr lang="fa-IR" sz="2400" kern="1200" dirty="0">
              <a:solidFill>
                <a:schemeClr val="accent4">
                  <a:lumMod val="50000"/>
                </a:schemeClr>
              </a:solidFill>
              <a:cs typeface="2  Titr" pitchFamily="2" charset="-78"/>
            </a:endParaRPr>
          </a:p>
          <a:p>
            <a:pPr marL="457200" indent="-457200" algn="r" rtl="1">
              <a:buFont typeface="+mj-lt"/>
              <a:buAutoNum type="arabicPeriod"/>
              <a:defRPr/>
            </a:pPr>
            <a:r>
              <a:rPr lang="fa-IR" sz="2400" kern="1200" dirty="0">
                <a:solidFill>
                  <a:schemeClr val="accent4">
                    <a:lumMod val="50000"/>
                  </a:schemeClr>
                </a:solidFill>
                <a:cs typeface="2  Titr" pitchFamily="2" charset="-78"/>
              </a:rPr>
              <a:t>ارزیابی اختلال عملکرد </a:t>
            </a:r>
            <a:r>
              <a:rPr lang="fa-IR" sz="2400" kern="1200" dirty="0" smtClean="0">
                <a:solidFill>
                  <a:schemeClr val="accent4">
                    <a:lumMod val="50000"/>
                  </a:schemeClr>
                </a:solidFill>
                <a:cs typeface="2  Titr" pitchFamily="2" charset="-78"/>
              </a:rPr>
              <a:t>جنسی (کد 8003)</a:t>
            </a:r>
            <a:endParaRPr lang="fa-IR" sz="2400" kern="1200" dirty="0">
              <a:solidFill>
                <a:schemeClr val="accent4">
                  <a:lumMod val="50000"/>
                </a:schemeClr>
              </a:solidFill>
              <a:cs typeface="2  Titr" pitchFamily="2" charset="-78"/>
            </a:endParaRPr>
          </a:p>
          <a:p>
            <a:pPr marL="457200" indent="-457200" algn="r" rtl="1">
              <a:buFont typeface="+mj-lt"/>
              <a:buAutoNum type="arabicPeriod"/>
              <a:defRPr/>
            </a:pPr>
            <a:r>
              <a:rPr lang="fa-IR" sz="2400" kern="1200" dirty="0">
                <a:solidFill>
                  <a:schemeClr val="accent4">
                    <a:lumMod val="50000"/>
                  </a:schemeClr>
                </a:solidFill>
                <a:cs typeface="2  Titr" pitchFamily="2" charset="-78"/>
              </a:rPr>
              <a:t>غربالگری و تشخیص زودهنگام سرطان </a:t>
            </a:r>
            <a:r>
              <a:rPr lang="fa-IR" sz="2400" kern="1200" dirty="0" smtClean="0">
                <a:solidFill>
                  <a:schemeClr val="accent4">
                    <a:lumMod val="50000"/>
                  </a:schemeClr>
                </a:solidFill>
                <a:cs typeface="2  Titr" pitchFamily="2" charset="-78"/>
              </a:rPr>
              <a:t>پستان (کد 7212)</a:t>
            </a:r>
            <a:endParaRPr lang="fa-IR" sz="2400" kern="1200" dirty="0">
              <a:solidFill>
                <a:schemeClr val="accent4">
                  <a:lumMod val="50000"/>
                </a:schemeClr>
              </a:solidFill>
              <a:cs typeface="2  Titr" pitchFamily="2" charset="-78"/>
            </a:endParaRPr>
          </a:p>
          <a:p>
            <a:pPr marL="457200" indent="-457200" algn="r" rtl="1">
              <a:buFont typeface="+mj-lt"/>
              <a:buAutoNum type="arabicPeriod"/>
              <a:defRPr/>
            </a:pPr>
            <a:r>
              <a:rPr lang="fa-IR" sz="2400" kern="1200" dirty="0">
                <a:solidFill>
                  <a:schemeClr val="accent4">
                    <a:lumMod val="50000"/>
                  </a:schemeClr>
                </a:solidFill>
                <a:cs typeface="2  Titr" pitchFamily="2" charset="-78"/>
              </a:rPr>
              <a:t>غربالگری و تشخیص زودهنگام سرطان </a:t>
            </a:r>
            <a:r>
              <a:rPr lang="fa-IR" sz="2400" kern="1200" dirty="0" smtClean="0">
                <a:solidFill>
                  <a:schemeClr val="accent4">
                    <a:lumMod val="50000"/>
                  </a:schemeClr>
                </a:solidFill>
                <a:cs typeface="2  Titr" pitchFamily="2" charset="-78"/>
              </a:rPr>
              <a:t>سرویکس(ماما و پزشک) (کد 7037)</a:t>
            </a:r>
            <a:endParaRPr lang="fa-IR" sz="2400" kern="1200" dirty="0">
              <a:solidFill>
                <a:schemeClr val="accent4">
                  <a:lumMod val="50000"/>
                </a:schemeClr>
              </a:solidFill>
              <a:cs typeface="2  Titr" pitchFamily="2" charset="-78"/>
            </a:endParaRPr>
          </a:p>
          <a:p>
            <a:pPr marL="457200" indent="-457200" algn="r" rtl="1">
              <a:buFont typeface="+mj-lt"/>
              <a:buAutoNum type="arabicPeriod"/>
              <a:defRPr/>
            </a:pPr>
            <a:r>
              <a:rPr lang="fa-IR" sz="2400" kern="1200" dirty="0">
                <a:solidFill>
                  <a:schemeClr val="accent4">
                    <a:lumMod val="50000"/>
                  </a:schemeClr>
                </a:solidFill>
                <a:cs typeface="2  Titr" pitchFamily="2" charset="-78"/>
              </a:rPr>
              <a:t>خونریزی واژینال </a:t>
            </a:r>
            <a:r>
              <a:rPr lang="fa-IR" sz="2400" kern="1200" dirty="0" smtClean="0">
                <a:solidFill>
                  <a:schemeClr val="accent4">
                    <a:lumMod val="50000"/>
                  </a:schemeClr>
                </a:solidFill>
                <a:cs typeface="2  Titr" pitchFamily="2" charset="-78"/>
              </a:rPr>
              <a:t>غیرطبیعی (کد 7985)</a:t>
            </a:r>
            <a:endParaRPr lang="fa-IR" sz="2400" kern="1200" dirty="0">
              <a:solidFill>
                <a:schemeClr val="accent4">
                  <a:lumMod val="50000"/>
                </a:schemeClr>
              </a:solidFill>
              <a:cs typeface="2  Titr" pitchFamily="2" charset="-78"/>
            </a:endParaRPr>
          </a:p>
          <a:p>
            <a:pPr marL="457200" indent="-457200" algn="r" rtl="1">
              <a:buFont typeface="+mj-lt"/>
              <a:buAutoNum type="arabicPeriod"/>
              <a:defRPr/>
            </a:pPr>
            <a:r>
              <a:rPr lang="fa-IR" sz="2400" kern="1200" dirty="0">
                <a:solidFill>
                  <a:schemeClr val="accent4">
                    <a:lumMod val="50000"/>
                  </a:schemeClr>
                </a:solidFill>
                <a:cs typeface="2  Titr" pitchFamily="2" charset="-78"/>
              </a:rPr>
              <a:t>ارزیابی علائم و عوارض یائسگی زنان (59-45سال</a:t>
            </a:r>
            <a:r>
              <a:rPr lang="fa-IR" sz="2400" kern="1200" dirty="0" smtClean="0">
                <a:solidFill>
                  <a:schemeClr val="accent4">
                    <a:lumMod val="50000"/>
                  </a:schemeClr>
                </a:solidFill>
                <a:cs typeface="2  Titr" pitchFamily="2" charset="-78"/>
              </a:rPr>
              <a:t>)(کد 7993)</a:t>
            </a:r>
            <a:endParaRPr lang="fa-IR" sz="2400" kern="1200" dirty="0">
              <a:solidFill>
                <a:schemeClr val="accent4">
                  <a:lumMod val="50000"/>
                </a:schemeClr>
              </a:solidFill>
              <a:cs typeface="2  Titr" pitchFamily="2" charset="-78"/>
            </a:endParaRPr>
          </a:p>
          <a:p>
            <a:pPr marL="0" lvl="0" indent="0" algn="r" rtl="1">
              <a:buNone/>
            </a:pPr>
            <a:r>
              <a:rPr lang="fa-IR" sz="2400" b="1" dirty="0" smtClean="0">
                <a:latin typeface="+mj-lt"/>
                <a:ea typeface="+mj-ea"/>
                <a:cs typeface="2  Titr" pitchFamily="2" charset="-78"/>
              </a:rPr>
              <a:t>نکته : </a:t>
            </a:r>
          </a:p>
          <a:p>
            <a:pPr marL="0" lvl="0" indent="0" algn="r" rtl="1">
              <a:buNone/>
            </a:pPr>
            <a:r>
              <a:rPr lang="fa-IR" sz="1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2  Titr" pitchFamily="2" charset="-78"/>
                <a:hlinkClick r:id="rId2" action="ppaction://hlinkfile"/>
              </a:rPr>
              <a:t>در صورت قطعيت بارداري، مراقبت بارداري انجام و خدمات ميانسالي به 60روز پس از زايمان موكول شود. </a:t>
            </a:r>
          </a:p>
          <a:p>
            <a:pPr marL="0" lvl="0" indent="0" algn="r" rtl="1">
              <a:buNone/>
            </a:pPr>
            <a:r>
              <a:rPr lang="fa-IR" sz="1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2  Titr" pitchFamily="2" charset="-78"/>
                <a:hlinkClick r:id="rId2" action="ppaction://hlinkfile"/>
              </a:rPr>
              <a:t>( بخشنامه شماره 302/13613د تاريخ </a:t>
            </a:r>
            <a:r>
              <a:rPr lang="fa-IR"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2  Titr" pitchFamily="2" charset="-78"/>
                <a:hlinkClick r:id="rId2" action="ppaction://hlinkfile"/>
              </a:rPr>
              <a:t>93/9/17</a:t>
            </a:r>
            <a:r>
              <a:rPr lang="fa-IR" sz="1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2  Titr" pitchFamily="2" charset="-78"/>
              </a:rPr>
              <a:t>)</a:t>
            </a:r>
            <a:endParaRPr lang="fa-IR" sz="1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2  Titr" pitchFamily="2" charset="-78"/>
            </a:endParaRPr>
          </a:p>
        </p:txBody>
      </p:sp>
    </p:spTree>
    <p:extLst>
      <p:ext uri="{BB962C8B-B14F-4D97-AF65-F5344CB8AC3E}">
        <p14:creationId xmlns:p14="http://schemas.microsoft.com/office/powerpoint/2010/main" val="27307010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730" y="475989"/>
            <a:ext cx="8542750" cy="5912285"/>
          </a:xfrm>
        </p:spPr>
        <p:txBody>
          <a:bodyPr/>
          <a:lstStyle/>
          <a:p>
            <a:pPr marL="0" indent="0" algn="r" rtl="1">
              <a:buNone/>
            </a:pPr>
            <a:r>
              <a:rPr lang="fa-IR" sz="2400" dirty="0">
                <a:cs typeface="2  Titr" pitchFamily="2" charset="-78"/>
                <a:hlinkClick r:id="rId2" action="ppaction://hlinkfile"/>
              </a:rPr>
              <a:t>تاریخچه باروری و یائسگی:</a:t>
            </a:r>
            <a:endParaRPr lang="fa-IR" sz="2400" kern="1200" dirty="0" smtClean="0">
              <a:solidFill>
                <a:schemeClr val="accent4">
                  <a:lumMod val="50000"/>
                </a:schemeClr>
              </a:solidFill>
              <a:cs typeface="2  Mitra" pitchFamily="2" charset="-78"/>
            </a:endParaRPr>
          </a:p>
          <a:p>
            <a:pPr marL="0" indent="0" algn="r" rtl="1">
              <a:buNone/>
            </a:pPr>
            <a:r>
              <a:rPr lang="fa-IR" sz="2400" kern="1200" dirty="0" smtClean="0">
                <a:solidFill>
                  <a:schemeClr val="accent4">
                    <a:lumMod val="50000"/>
                  </a:schemeClr>
                </a:solidFill>
                <a:cs typeface="2  Mitra" pitchFamily="2" charset="-78"/>
              </a:rPr>
              <a:t>سن</a:t>
            </a:r>
            <a:r>
              <a:rPr lang="fa-IR" sz="2400" kern="1200" dirty="0">
                <a:solidFill>
                  <a:schemeClr val="accent4">
                    <a:lumMod val="50000"/>
                  </a:schemeClr>
                </a:solidFill>
                <a:cs typeface="2  Mitra" pitchFamily="2" charset="-78"/>
              </a:rPr>
              <a:t>، وضعيت تاهل، سابقه زايمان و فرزندآوري، سقط و مرده زايي، شرح حال و الگوي قاعدگي ها، تمايل به بارداري ، بارداري، شيردهي، </a:t>
            </a:r>
            <a:r>
              <a:rPr lang="fa-IR" sz="2400" kern="1200" dirty="0" smtClean="0">
                <a:solidFill>
                  <a:schemeClr val="accent4">
                    <a:lumMod val="50000"/>
                  </a:schemeClr>
                </a:solidFill>
                <a:cs typeface="2  Mitra" pitchFamily="2" charset="-78"/>
              </a:rPr>
              <a:t>ناباروري، استفاده </a:t>
            </a:r>
            <a:r>
              <a:rPr lang="fa-IR" sz="2400" kern="1200" dirty="0">
                <a:solidFill>
                  <a:schemeClr val="accent4">
                    <a:lumMod val="50000"/>
                  </a:schemeClr>
                </a:solidFill>
                <a:cs typeface="2  Mitra" pitchFamily="2" charset="-78"/>
              </a:rPr>
              <a:t>از روشهاي پيشگيري از بارداري، استفاده از هورمون درماني جايگزين، ناباروري، اختلال عملكرد جنسي، يائسگي مورد بررسي قرار </a:t>
            </a:r>
            <a:r>
              <a:rPr lang="fa-IR" sz="2400" kern="1200" dirty="0" smtClean="0">
                <a:solidFill>
                  <a:schemeClr val="accent4">
                    <a:lumMod val="50000"/>
                  </a:schemeClr>
                </a:solidFill>
                <a:cs typeface="2  Mitra" pitchFamily="2" charset="-78"/>
              </a:rPr>
              <a:t>می گیرد </a:t>
            </a:r>
          </a:p>
          <a:p>
            <a:pPr marL="0" indent="0" algn="r" rtl="1">
              <a:buNone/>
            </a:pPr>
            <a:r>
              <a:rPr lang="fa-IR" sz="2400" dirty="0" smtClean="0">
                <a:cs typeface="2  Titr" pitchFamily="2" charset="-78"/>
                <a:hlinkClick r:id="rId2" action="ppaction://hlinkfile"/>
              </a:rPr>
              <a:t>خونریزی </a:t>
            </a:r>
            <a:r>
              <a:rPr lang="fa-IR" sz="2400" dirty="0">
                <a:cs typeface="2  Titr" pitchFamily="2" charset="-78"/>
                <a:hlinkClick r:id="rId2" action="ppaction://hlinkfile"/>
              </a:rPr>
              <a:t>واژینال غیر طبیعی: </a:t>
            </a:r>
            <a:endParaRPr lang="fa-IR" sz="2400" dirty="0" smtClean="0">
              <a:cs typeface="2  Titr" pitchFamily="2" charset="-78"/>
            </a:endParaRPr>
          </a:p>
          <a:p>
            <a:pPr marL="0" indent="0" algn="r" rtl="1">
              <a:buNone/>
            </a:pPr>
            <a:r>
              <a:rPr lang="fa-IR" sz="2400" kern="1200" dirty="0" smtClean="0">
                <a:solidFill>
                  <a:schemeClr val="accent4">
                    <a:lumMod val="50000"/>
                  </a:schemeClr>
                </a:solidFill>
                <a:cs typeface="2  Mitra" pitchFamily="2" charset="-78"/>
              </a:rPr>
              <a:t>الگوي </a:t>
            </a:r>
            <a:r>
              <a:rPr lang="fa-IR" sz="2400" kern="1200" dirty="0">
                <a:solidFill>
                  <a:schemeClr val="accent4">
                    <a:lumMod val="50000"/>
                  </a:schemeClr>
                </a:solidFill>
                <a:cs typeface="2  Mitra" pitchFamily="2" charset="-78"/>
              </a:rPr>
              <a:t>قاعدگيها بررسي شده و اختلالاتي كه در الگوي قاعدگي به صورت </a:t>
            </a:r>
            <a:r>
              <a:rPr lang="fa-IR" sz="2400" u="sng" kern="1200" dirty="0">
                <a:solidFill>
                  <a:schemeClr val="accent4">
                    <a:lumMod val="50000"/>
                  </a:schemeClr>
                </a:solidFill>
                <a:cs typeface="2  Mitra" pitchFamily="2" charset="-78"/>
              </a:rPr>
              <a:t>هيپومنوره، هيپر منوره، منوراژي ، اليگو منوره، آمنوره و ... </a:t>
            </a:r>
            <a:r>
              <a:rPr lang="fa-IR" sz="2400" kern="1200" dirty="0">
                <a:solidFill>
                  <a:schemeClr val="accent4">
                    <a:lumMod val="50000"/>
                  </a:schemeClr>
                </a:solidFill>
                <a:cs typeface="2  Mitra" pitchFamily="2" charset="-78"/>
              </a:rPr>
              <a:t>وجود </a:t>
            </a:r>
            <a:r>
              <a:rPr lang="fa-IR" sz="2400" kern="1200" dirty="0" smtClean="0">
                <a:solidFill>
                  <a:schemeClr val="accent4">
                    <a:lumMod val="50000"/>
                  </a:schemeClr>
                </a:solidFill>
                <a:cs typeface="2  Mitra" pitchFamily="2" charset="-78"/>
              </a:rPr>
              <a:t>دارد مورد </a:t>
            </a:r>
            <a:r>
              <a:rPr lang="fa-IR" sz="2400" kern="1200" dirty="0">
                <a:solidFill>
                  <a:schemeClr val="accent4">
                    <a:lumMod val="50000"/>
                  </a:schemeClr>
                </a:solidFill>
                <a:cs typeface="2  Mitra" pitchFamily="2" charset="-78"/>
              </a:rPr>
              <a:t>بررسي قرار گرفته و پس از روشن شدن دلايل آن اقدام لازم درماني درصورت لزوم صورت مي گيرد. </a:t>
            </a:r>
            <a:endParaRPr lang="fa-IR" sz="2400" kern="1200" dirty="0" smtClean="0">
              <a:solidFill>
                <a:schemeClr val="accent4">
                  <a:lumMod val="50000"/>
                </a:schemeClr>
              </a:solidFill>
              <a:cs typeface="2  Mitra" pitchFamily="2" charset="-78"/>
            </a:endParaRPr>
          </a:p>
          <a:p>
            <a:pPr marL="0" indent="0" algn="r" rtl="1">
              <a:buNone/>
            </a:pPr>
            <a:r>
              <a:rPr lang="fa-IR" sz="2400" dirty="0" smtClean="0">
                <a:cs typeface="2  Titr" pitchFamily="2" charset="-78"/>
                <a:hlinkClick r:id="rId2" action="ppaction://hlinkfile"/>
              </a:rPr>
              <a:t>اختلال </a:t>
            </a:r>
            <a:r>
              <a:rPr lang="fa-IR" sz="2400" dirty="0">
                <a:cs typeface="2  Titr" pitchFamily="2" charset="-78"/>
                <a:hlinkClick r:id="rId2" action="ppaction://hlinkfile"/>
              </a:rPr>
              <a:t>عملکرد جنسی</a:t>
            </a:r>
            <a:r>
              <a:rPr lang="fa-IR" sz="2400" dirty="0" smtClean="0">
                <a:cs typeface="2  Titr" pitchFamily="2" charset="-78"/>
                <a:hlinkClick r:id="rId2" action="ppaction://hlinkfile"/>
              </a:rPr>
              <a:t>:</a:t>
            </a:r>
            <a:endParaRPr lang="fa-IR" sz="2400" dirty="0" smtClean="0">
              <a:cs typeface="2  Titr" pitchFamily="2" charset="-78"/>
            </a:endParaRPr>
          </a:p>
          <a:p>
            <a:pPr marL="0" indent="0" algn="r" rtl="1">
              <a:buNone/>
            </a:pPr>
            <a:r>
              <a:rPr lang="fa-IR" sz="2400" dirty="0" smtClean="0">
                <a:cs typeface="2  Titr" pitchFamily="2" charset="-78"/>
              </a:rPr>
              <a:t> </a:t>
            </a:r>
            <a:r>
              <a:rPr lang="fa-IR" sz="2400" kern="1200" dirty="0">
                <a:solidFill>
                  <a:schemeClr val="accent4">
                    <a:lumMod val="50000"/>
                  </a:schemeClr>
                </a:solidFill>
                <a:cs typeface="2  Mitra" pitchFamily="2" charset="-78"/>
              </a:rPr>
              <a:t>با رعايت مسائل فرهنگي و اجتماعي، رضايت زنان از روابط زناشويي و جنسي مورد پرسش قرار گرفته و در صورت وجود مشكل در ارتباط </a:t>
            </a:r>
            <a:r>
              <a:rPr lang="fa-IR" sz="2400" kern="1200" dirty="0" smtClean="0">
                <a:solidFill>
                  <a:schemeClr val="accent4">
                    <a:lumMod val="50000"/>
                  </a:schemeClr>
                </a:solidFill>
                <a:cs typeface="2  Mitra" pitchFamily="2" charset="-78"/>
              </a:rPr>
              <a:t>زناشويي</a:t>
            </a:r>
            <a:r>
              <a:rPr lang="fa-IR" sz="2400" kern="1200" dirty="0">
                <a:solidFill>
                  <a:schemeClr val="accent4">
                    <a:lumMod val="50000"/>
                  </a:schemeClr>
                </a:solidFill>
                <a:cs typeface="2  Mitra" pitchFamily="2" charset="-78"/>
              </a:rPr>
              <a:t> </a:t>
            </a:r>
            <a:r>
              <a:rPr lang="fa-IR" sz="2400" kern="1200" dirty="0" smtClean="0">
                <a:solidFill>
                  <a:schemeClr val="accent4">
                    <a:lumMod val="50000"/>
                  </a:schemeClr>
                </a:solidFill>
                <a:cs typeface="2  Mitra" pitchFamily="2" charset="-78"/>
              </a:rPr>
              <a:t>بررسي </a:t>
            </a:r>
            <a:r>
              <a:rPr lang="fa-IR" sz="2400" kern="1200" dirty="0">
                <a:solidFill>
                  <a:schemeClr val="accent4">
                    <a:lumMod val="50000"/>
                  </a:schemeClr>
                </a:solidFill>
                <a:cs typeface="2  Mitra" pitchFamily="2" charset="-78"/>
              </a:rPr>
              <a:t>انجام شده و بر حسب نوع اختلال ارجاع يا اقدام لازم صورت مي گيرد.</a:t>
            </a:r>
            <a:br>
              <a:rPr lang="fa-IR" sz="2400" kern="1200" dirty="0">
                <a:solidFill>
                  <a:schemeClr val="accent4">
                    <a:lumMod val="50000"/>
                  </a:schemeClr>
                </a:solidFill>
                <a:cs typeface="2  Mitra" pitchFamily="2" charset="-78"/>
              </a:rPr>
            </a:br>
            <a:r>
              <a:rPr lang="fa-IR" sz="2400" kern="1200" dirty="0">
                <a:solidFill>
                  <a:schemeClr val="accent4">
                    <a:lumMod val="50000"/>
                  </a:schemeClr>
                </a:solidFill>
                <a:cs typeface="2  Mitra" pitchFamily="2" charset="-78"/>
              </a:rPr>
              <a:t/>
            </a:r>
            <a:br>
              <a:rPr lang="fa-IR" sz="2400" kern="1200" dirty="0">
                <a:solidFill>
                  <a:schemeClr val="accent4">
                    <a:lumMod val="50000"/>
                  </a:schemeClr>
                </a:solidFill>
                <a:cs typeface="2  Mitra" pitchFamily="2" charset="-78"/>
              </a:rPr>
            </a:br>
            <a:endParaRPr lang="fa-IR" sz="2400" kern="1200" dirty="0">
              <a:solidFill>
                <a:schemeClr val="accent4">
                  <a:lumMod val="50000"/>
                </a:schemeClr>
              </a:solidFill>
              <a:cs typeface="2  Mitra" pitchFamily="2" charset="-78"/>
            </a:endParaRPr>
          </a:p>
        </p:txBody>
      </p:sp>
    </p:spTree>
    <p:extLst>
      <p:ext uri="{BB962C8B-B14F-4D97-AF65-F5344CB8AC3E}">
        <p14:creationId xmlns:p14="http://schemas.microsoft.com/office/powerpoint/2010/main" val="34408123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1248" y="263047"/>
            <a:ext cx="8292231" cy="6125227"/>
          </a:xfrm>
        </p:spPr>
        <p:txBody>
          <a:bodyPr/>
          <a:lstStyle/>
          <a:p>
            <a:pPr marL="0" indent="0" algn="r" rtl="1">
              <a:buNone/>
            </a:pPr>
            <a:r>
              <a:rPr lang="fa-IR" sz="2400" dirty="0" smtClean="0">
                <a:cs typeface="2  Titr" pitchFamily="2" charset="-78"/>
                <a:hlinkClick r:id="rId2" action="ppaction://hlinkfile"/>
              </a:rPr>
              <a:t>اختلال </a:t>
            </a:r>
            <a:r>
              <a:rPr lang="fa-IR" sz="2400" dirty="0">
                <a:cs typeface="2  Titr" pitchFamily="2" charset="-78"/>
                <a:hlinkClick r:id="rId2" action="ppaction://hlinkfile"/>
              </a:rPr>
              <a:t>عملکرد جنسی</a:t>
            </a:r>
            <a:r>
              <a:rPr lang="fa-IR" sz="2400" dirty="0" smtClean="0">
                <a:cs typeface="2  Titr" pitchFamily="2" charset="-78"/>
                <a:hlinkClick r:id="rId2" action="ppaction://hlinkfile"/>
              </a:rPr>
              <a:t>:</a:t>
            </a:r>
            <a:endParaRPr lang="fa-IR" sz="2400" dirty="0" smtClean="0">
              <a:cs typeface="2  Titr" pitchFamily="2" charset="-78"/>
            </a:endParaRPr>
          </a:p>
          <a:p>
            <a:pPr marL="0" indent="0" algn="r" rtl="1">
              <a:buNone/>
            </a:pPr>
            <a:r>
              <a:rPr lang="fa-IR" sz="2400" dirty="0" smtClean="0">
                <a:cs typeface="2  Titr" pitchFamily="2" charset="-78"/>
              </a:rPr>
              <a:t> </a:t>
            </a:r>
            <a:r>
              <a:rPr lang="fa-IR" sz="2400" kern="1200" dirty="0">
                <a:solidFill>
                  <a:schemeClr val="accent4">
                    <a:lumMod val="50000"/>
                  </a:schemeClr>
                </a:solidFill>
                <a:cs typeface="2  Mitra" pitchFamily="2" charset="-78"/>
              </a:rPr>
              <a:t>با رعايت مسائل فرهنگي و اجتماعي، رضايت زنان از روابط زناشويي و جنسي مورد پرسش قرار گرفته و در صورت وجود مشكل در ارتباط </a:t>
            </a:r>
            <a:r>
              <a:rPr lang="fa-IR" sz="2400" kern="1200" dirty="0" smtClean="0">
                <a:solidFill>
                  <a:schemeClr val="accent4">
                    <a:lumMod val="50000"/>
                  </a:schemeClr>
                </a:solidFill>
                <a:cs typeface="2  Mitra" pitchFamily="2" charset="-78"/>
              </a:rPr>
              <a:t>زناشويي</a:t>
            </a:r>
            <a:r>
              <a:rPr lang="fa-IR" sz="2400" kern="1200" dirty="0">
                <a:solidFill>
                  <a:schemeClr val="accent4">
                    <a:lumMod val="50000"/>
                  </a:schemeClr>
                </a:solidFill>
                <a:cs typeface="2  Mitra" pitchFamily="2" charset="-78"/>
              </a:rPr>
              <a:t> </a:t>
            </a:r>
            <a:r>
              <a:rPr lang="fa-IR" sz="2400" kern="1200" dirty="0" smtClean="0">
                <a:solidFill>
                  <a:schemeClr val="accent4">
                    <a:lumMod val="50000"/>
                  </a:schemeClr>
                </a:solidFill>
                <a:cs typeface="2  Mitra" pitchFamily="2" charset="-78"/>
              </a:rPr>
              <a:t>بررسي </a:t>
            </a:r>
            <a:r>
              <a:rPr lang="fa-IR" sz="2400" kern="1200" dirty="0">
                <a:solidFill>
                  <a:schemeClr val="accent4">
                    <a:lumMod val="50000"/>
                  </a:schemeClr>
                </a:solidFill>
                <a:cs typeface="2  Mitra" pitchFamily="2" charset="-78"/>
              </a:rPr>
              <a:t>انجام شده و بر حسب نوع اختلال ارجاع يا اقدام لازم صورت مي گيرد.</a:t>
            </a:r>
            <a:br>
              <a:rPr lang="fa-IR" sz="2400" kern="1200" dirty="0">
                <a:solidFill>
                  <a:schemeClr val="accent4">
                    <a:lumMod val="50000"/>
                  </a:schemeClr>
                </a:solidFill>
                <a:cs typeface="2  Mitra" pitchFamily="2" charset="-78"/>
              </a:rPr>
            </a:br>
            <a:r>
              <a:rPr lang="fa-IR" sz="2400" dirty="0" smtClean="0">
                <a:cs typeface="2  Titr" pitchFamily="2" charset="-78"/>
                <a:hlinkClick r:id="rId2" action="ppaction://hlinkfile"/>
              </a:rPr>
              <a:t>علائم </a:t>
            </a:r>
            <a:r>
              <a:rPr lang="fa-IR" sz="2400" dirty="0">
                <a:cs typeface="2  Titr" pitchFamily="2" charset="-78"/>
                <a:hlinkClick r:id="rId2" action="ppaction://hlinkfile"/>
              </a:rPr>
              <a:t>و عوارض یائسگی </a:t>
            </a:r>
            <a:r>
              <a:rPr lang="fa-IR" sz="2400" dirty="0" smtClean="0">
                <a:cs typeface="2  Titr" pitchFamily="2" charset="-78"/>
                <a:hlinkClick r:id="rId2" action="ppaction://hlinkfile"/>
              </a:rPr>
              <a:t>:</a:t>
            </a:r>
            <a:endParaRPr lang="fa-IR" sz="2400" dirty="0" smtClean="0">
              <a:cs typeface="2  Titr" pitchFamily="2" charset="-78"/>
            </a:endParaRPr>
          </a:p>
          <a:p>
            <a:pPr marL="0" indent="0" algn="r" rtl="1">
              <a:buNone/>
            </a:pPr>
            <a:r>
              <a:rPr lang="fa-IR" sz="2400" kern="1200" dirty="0" smtClean="0">
                <a:solidFill>
                  <a:schemeClr val="accent4">
                    <a:lumMod val="50000"/>
                  </a:schemeClr>
                </a:solidFill>
                <a:cs typeface="2  Mitra" pitchFamily="2" charset="-78"/>
              </a:rPr>
              <a:t>در </a:t>
            </a:r>
            <a:r>
              <a:rPr lang="fa-IR" sz="2400" kern="1200" dirty="0">
                <a:solidFill>
                  <a:schemeClr val="accent4">
                    <a:lumMod val="50000"/>
                  </a:schemeClr>
                </a:solidFill>
                <a:cs typeface="2  Mitra" pitchFamily="2" charset="-78"/>
              </a:rPr>
              <a:t>اين بررسي </a:t>
            </a:r>
            <a:r>
              <a:rPr lang="fa-IR" sz="2400" u="sng" kern="1200" dirty="0">
                <a:solidFill>
                  <a:schemeClr val="accent4">
                    <a:lumMod val="50000"/>
                  </a:schemeClr>
                </a:solidFill>
                <a:cs typeface="2  Mitra" pitchFamily="2" charset="-78"/>
              </a:rPr>
              <a:t>اختلال </a:t>
            </a:r>
            <a:r>
              <a:rPr lang="fa-IR" sz="2400" u="sng" kern="1200" dirty="0" smtClean="0">
                <a:solidFill>
                  <a:schemeClr val="accent4">
                    <a:lumMod val="50000"/>
                  </a:schemeClr>
                </a:solidFill>
                <a:cs typeface="2  Mitra" pitchFamily="2" charset="-78"/>
              </a:rPr>
              <a:t>وازوموتور</a:t>
            </a:r>
            <a:r>
              <a:rPr lang="fa-IR" sz="2400" kern="1200" dirty="0" smtClean="0">
                <a:solidFill>
                  <a:schemeClr val="accent4">
                    <a:lumMod val="50000"/>
                  </a:schemeClr>
                </a:solidFill>
                <a:cs typeface="2  Mitra" pitchFamily="2" charset="-78"/>
              </a:rPr>
              <a:t>، </a:t>
            </a:r>
            <a:r>
              <a:rPr lang="fa-IR" sz="2400" u="sng" kern="1200" dirty="0">
                <a:solidFill>
                  <a:schemeClr val="accent4">
                    <a:lumMod val="50000"/>
                  </a:schemeClr>
                </a:solidFill>
                <a:cs typeface="2  Mitra" pitchFamily="2" charset="-78"/>
              </a:rPr>
              <a:t>واژينيت آتروفيك، </a:t>
            </a:r>
            <a:r>
              <a:rPr lang="fa-IR" sz="2400" u="sng" kern="1200" dirty="0" smtClean="0">
                <a:solidFill>
                  <a:schemeClr val="accent4">
                    <a:lumMod val="50000"/>
                  </a:schemeClr>
                </a:solidFill>
                <a:cs typeface="2  Mitra" pitchFamily="2" charset="-78"/>
              </a:rPr>
              <a:t>شلي عضلات </a:t>
            </a:r>
            <a:r>
              <a:rPr lang="fa-IR" sz="2400" u="sng" kern="1200" dirty="0">
                <a:solidFill>
                  <a:schemeClr val="accent4">
                    <a:lumMod val="50000"/>
                  </a:schemeClr>
                </a:solidFill>
                <a:cs typeface="2  Mitra" pitchFamily="2" charset="-78"/>
              </a:rPr>
              <a:t>كف لگن </a:t>
            </a:r>
            <a:r>
              <a:rPr lang="fa-IR" sz="2400" kern="1200" dirty="0">
                <a:solidFill>
                  <a:schemeClr val="accent4">
                    <a:lumMod val="50000"/>
                  </a:schemeClr>
                </a:solidFill>
                <a:cs typeface="2  Mitra" pitchFamily="2" charset="-78"/>
              </a:rPr>
              <a:t>و </a:t>
            </a:r>
            <a:r>
              <a:rPr lang="fa-IR" sz="2400" u="sng" kern="1200" dirty="0">
                <a:solidFill>
                  <a:schemeClr val="accent4">
                    <a:lumMod val="50000"/>
                  </a:schemeClr>
                </a:solidFill>
                <a:cs typeface="2  Mitra" pitchFamily="2" charset="-78"/>
              </a:rPr>
              <a:t>مشكلات مرتبط با عملكرد جنسي </a:t>
            </a:r>
            <a:r>
              <a:rPr lang="fa-IR" sz="2400" kern="1200" dirty="0">
                <a:solidFill>
                  <a:schemeClr val="accent4">
                    <a:lumMod val="50000"/>
                  </a:schemeClr>
                </a:solidFill>
                <a:cs typeface="2  Mitra" pitchFamily="2" charset="-78"/>
              </a:rPr>
              <a:t>مورد بررسي قرار گرفته و آموزشها و توصيه هاي لازم يا ساير اقدامات و ارجاعات صورت </a:t>
            </a:r>
            <a:r>
              <a:rPr lang="fa-IR" sz="2400" kern="1200" dirty="0" smtClean="0">
                <a:solidFill>
                  <a:schemeClr val="accent4">
                    <a:lumMod val="50000"/>
                  </a:schemeClr>
                </a:solidFill>
                <a:cs typeface="2  Mitra" pitchFamily="2" charset="-78"/>
              </a:rPr>
              <a:t>مي گیرد </a:t>
            </a:r>
            <a:r>
              <a:rPr lang="fa-IR" sz="2400" kern="1200" dirty="0">
                <a:solidFill>
                  <a:schemeClr val="accent4">
                    <a:lumMod val="50000"/>
                  </a:schemeClr>
                </a:solidFill>
                <a:cs typeface="2  Mitra" pitchFamily="2" charset="-78"/>
              </a:rPr>
              <a:t/>
            </a:r>
            <a:br>
              <a:rPr lang="fa-IR" sz="2400" kern="1200" dirty="0">
                <a:solidFill>
                  <a:schemeClr val="accent4">
                    <a:lumMod val="50000"/>
                  </a:schemeClr>
                </a:solidFill>
                <a:cs typeface="2  Mitra" pitchFamily="2" charset="-78"/>
              </a:rPr>
            </a:br>
            <a:r>
              <a:rPr lang="fa-IR" sz="2400" dirty="0" smtClean="0">
                <a:cs typeface="2  Titr" pitchFamily="2" charset="-78"/>
                <a:hlinkClick r:id="rId2" action="ppaction://hlinkfile"/>
              </a:rPr>
              <a:t>عفونتهای </a:t>
            </a:r>
            <a:r>
              <a:rPr lang="fa-IR" sz="2400" dirty="0">
                <a:cs typeface="2  Titr" pitchFamily="2" charset="-78"/>
                <a:hlinkClick r:id="rId2" action="ppaction://hlinkfile"/>
              </a:rPr>
              <a:t>آمیزشی: </a:t>
            </a:r>
            <a:endParaRPr lang="fa-IR" sz="2400" dirty="0" smtClean="0">
              <a:cs typeface="2  Titr" pitchFamily="2" charset="-78"/>
            </a:endParaRPr>
          </a:p>
          <a:p>
            <a:pPr marL="0" indent="0" algn="r" rtl="1">
              <a:buNone/>
            </a:pPr>
            <a:r>
              <a:rPr lang="fa-IR" sz="2400" kern="1200" dirty="0" smtClean="0">
                <a:solidFill>
                  <a:schemeClr val="accent4">
                    <a:lumMod val="50000"/>
                  </a:schemeClr>
                </a:solidFill>
                <a:cs typeface="2  Mitra" pitchFamily="2" charset="-78"/>
              </a:rPr>
              <a:t>علائم </a:t>
            </a:r>
            <a:r>
              <a:rPr lang="fa-IR" sz="2400" kern="1200" dirty="0">
                <a:solidFill>
                  <a:schemeClr val="accent4">
                    <a:lumMod val="50000"/>
                  </a:schemeClr>
                </a:solidFill>
                <a:cs typeface="2  Mitra" pitchFamily="2" charset="-78"/>
              </a:rPr>
              <a:t>عفونت آميزشي از قبيل ترشح ، زخم، ضايعات ژنيتال و... مورد بررسي قرار گرفته و با پرسشهاي تكميلي و معاينه با اسپكولوم براي تشخيص </a:t>
            </a:r>
            <a:r>
              <a:rPr lang="fa-IR" sz="2400" kern="1200" dirty="0" smtClean="0">
                <a:solidFill>
                  <a:schemeClr val="accent4">
                    <a:lumMod val="50000"/>
                  </a:schemeClr>
                </a:solidFill>
                <a:cs typeface="2  Mitra" pitchFamily="2" charset="-78"/>
              </a:rPr>
              <a:t>اقدام مي </a:t>
            </a:r>
            <a:r>
              <a:rPr lang="fa-IR" sz="2400" kern="1200" dirty="0">
                <a:solidFill>
                  <a:schemeClr val="accent4">
                    <a:lumMod val="50000"/>
                  </a:schemeClr>
                </a:solidFill>
                <a:cs typeface="2  Mitra" pitchFamily="2" charset="-78"/>
              </a:rPr>
              <a:t>شود </a:t>
            </a:r>
            <a:endParaRPr lang="fa-IR" sz="2400" kern="1200" dirty="0" smtClean="0">
              <a:solidFill>
                <a:schemeClr val="accent4">
                  <a:lumMod val="50000"/>
                </a:schemeClr>
              </a:solidFill>
              <a:cs typeface="2  Mitra" pitchFamily="2" charset="-78"/>
            </a:endParaRPr>
          </a:p>
          <a:p>
            <a:pPr marL="0" indent="0" algn="r" rtl="1">
              <a:buNone/>
            </a:pPr>
            <a:r>
              <a:rPr lang="fa-IR" sz="2400" kern="1200" dirty="0" smtClean="0">
                <a:solidFill>
                  <a:schemeClr val="accent4">
                    <a:lumMod val="50000"/>
                  </a:schemeClr>
                </a:solidFill>
                <a:cs typeface="2  Mitra" pitchFamily="2" charset="-78"/>
              </a:rPr>
              <a:t>در سرويسيت </a:t>
            </a:r>
            <a:r>
              <a:rPr lang="fa-IR" sz="2400" kern="1200" dirty="0">
                <a:solidFill>
                  <a:schemeClr val="accent4">
                    <a:lumMod val="50000"/>
                  </a:schemeClr>
                </a:solidFill>
                <a:cs typeface="2  Mitra" pitchFamily="2" charset="-78"/>
              </a:rPr>
              <a:t>يا بيماري التهابي لگن، كانديديازيس واژينال ، واژينوزيس </a:t>
            </a:r>
            <a:r>
              <a:rPr lang="fa-IR" sz="2400" kern="1200" dirty="0" smtClean="0">
                <a:solidFill>
                  <a:schemeClr val="accent4">
                    <a:lumMod val="50000"/>
                  </a:schemeClr>
                </a:solidFill>
                <a:cs typeface="2  Mitra" pitchFamily="2" charset="-78"/>
              </a:rPr>
              <a:t>باكتريال</a:t>
            </a:r>
            <a:r>
              <a:rPr lang="fa-IR" sz="2400" kern="1200" dirty="0">
                <a:solidFill>
                  <a:schemeClr val="accent4">
                    <a:lumMod val="50000"/>
                  </a:schemeClr>
                </a:solidFill>
                <a:cs typeface="2  Mitra" pitchFamily="2" charset="-78"/>
              </a:rPr>
              <a:t> </a:t>
            </a:r>
            <a:r>
              <a:rPr lang="fa-IR" sz="2400" kern="1200" dirty="0" smtClean="0">
                <a:solidFill>
                  <a:schemeClr val="accent4">
                    <a:lumMod val="50000"/>
                  </a:schemeClr>
                </a:solidFill>
                <a:cs typeface="2  Mitra" pitchFamily="2" charset="-78"/>
              </a:rPr>
              <a:t>تريكومونيازيس</a:t>
            </a:r>
            <a:r>
              <a:rPr lang="fa-IR" sz="2400" kern="1200" dirty="0">
                <a:solidFill>
                  <a:schemeClr val="accent4">
                    <a:lumMod val="50000"/>
                  </a:schemeClr>
                </a:solidFill>
                <a:cs typeface="2  Mitra" pitchFamily="2" charset="-78"/>
              </a:rPr>
              <a:t>، عفونت كلاميديا يي و گونوكوكي، سيفليس ، </a:t>
            </a:r>
            <a:r>
              <a:rPr lang="fa-IR" sz="2400" kern="1200" dirty="0" smtClean="0">
                <a:solidFill>
                  <a:schemeClr val="accent4">
                    <a:lumMod val="50000"/>
                  </a:schemeClr>
                </a:solidFill>
                <a:cs typeface="2  Mitra" pitchFamily="2" charset="-78"/>
              </a:rPr>
              <a:t>تبخال تناسلي</a:t>
            </a:r>
            <a:r>
              <a:rPr lang="fa-IR" sz="2400" kern="1200" dirty="0">
                <a:solidFill>
                  <a:schemeClr val="accent4">
                    <a:lumMod val="50000"/>
                  </a:schemeClr>
                </a:solidFill>
                <a:cs typeface="2  Mitra" pitchFamily="2" charset="-78"/>
              </a:rPr>
              <a:t>، زگيل تناسلي مورد بررسي قرار مي گيرند. همچنين رفتارهاي پرخطر مورد بررسي قرار گرفته و توصيه هاي لازم انجام مي شود </a:t>
            </a:r>
            <a:br>
              <a:rPr lang="fa-IR" sz="2400" kern="1200" dirty="0">
                <a:solidFill>
                  <a:schemeClr val="accent4">
                    <a:lumMod val="50000"/>
                  </a:schemeClr>
                </a:solidFill>
                <a:cs typeface="2  Mitra" pitchFamily="2" charset="-78"/>
              </a:rPr>
            </a:br>
            <a:r>
              <a:rPr lang="fa-IR" sz="2400" kern="1200" dirty="0">
                <a:solidFill>
                  <a:schemeClr val="accent4">
                    <a:lumMod val="50000"/>
                  </a:schemeClr>
                </a:solidFill>
                <a:cs typeface="2  Mitra" pitchFamily="2" charset="-78"/>
              </a:rPr>
              <a:t/>
            </a:r>
            <a:br>
              <a:rPr lang="fa-IR" sz="2400" kern="1200" dirty="0">
                <a:solidFill>
                  <a:schemeClr val="accent4">
                    <a:lumMod val="50000"/>
                  </a:schemeClr>
                </a:solidFill>
                <a:cs typeface="2  Mitra" pitchFamily="2" charset="-78"/>
              </a:rPr>
            </a:br>
            <a:endParaRPr lang="fa-IR" sz="2400" kern="1200" dirty="0">
              <a:solidFill>
                <a:schemeClr val="accent4">
                  <a:lumMod val="50000"/>
                </a:schemeClr>
              </a:solidFill>
              <a:cs typeface="2  Mitra" pitchFamily="2" charset="-78"/>
            </a:endParaRPr>
          </a:p>
        </p:txBody>
      </p:sp>
    </p:spTree>
    <p:extLst>
      <p:ext uri="{BB962C8B-B14F-4D97-AF65-F5344CB8AC3E}">
        <p14:creationId xmlns:p14="http://schemas.microsoft.com/office/powerpoint/2010/main" val="35756801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34" y="425885"/>
            <a:ext cx="8818323" cy="6100175"/>
          </a:xfrm>
        </p:spPr>
        <p:txBody>
          <a:bodyPr/>
          <a:lstStyle/>
          <a:p>
            <a:pPr marL="0" indent="0" algn="r" rtl="1">
              <a:buNone/>
            </a:pPr>
            <a:r>
              <a:rPr lang="fa-IR" sz="2000" b="1" dirty="0">
                <a:latin typeface="+mj-lt"/>
                <a:ea typeface="+mj-ea"/>
                <a:cs typeface="2  Titr" pitchFamily="2" charset="-78"/>
                <a:hlinkClick r:id="rId2" action="ppaction://hlinkfile"/>
              </a:rPr>
              <a:t>غربالگری و شتخیص زودهنگام سرطان </a:t>
            </a:r>
            <a:r>
              <a:rPr lang="fa-IR" sz="2000" b="1" dirty="0" smtClean="0">
                <a:latin typeface="+mj-lt"/>
                <a:ea typeface="+mj-ea"/>
                <a:cs typeface="2  Titr" pitchFamily="2" charset="-78"/>
                <a:hlinkClick r:id="rId2" action="ppaction://hlinkfile"/>
              </a:rPr>
              <a:t>پستان</a:t>
            </a:r>
            <a:endParaRPr lang="fa-IR" sz="2000" b="1" dirty="0" smtClean="0">
              <a:latin typeface="+mj-lt"/>
              <a:ea typeface="+mj-ea"/>
              <a:cs typeface="2  Titr" pitchFamily="2" charset="-78"/>
            </a:endParaRPr>
          </a:p>
          <a:p>
            <a:pPr algn="r" rtl="1">
              <a:buFont typeface="Courier New" pitchFamily="49" charset="0"/>
              <a:buChar char="o"/>
            </a:pPr>
            <a:r>
              <a:rPr lang="fa-IR" sz="2400" kern="1200" dirty="0" smtClean="0">
                <a:solidFill>
                  <a:schemeClr val="accent4">
                    <a:lumMod val="50000"/>
                  </a:schemeClr>
                </a:solidFill>
                <a:cs typeface="2  Mitra" pitchFamily="2" charset="-78"/>
              </a:rPr>
              <a:t>شرح </a:t>
            </a:r>
            <a:r>
              <a:rPr lang="fa-IR" sz="2400" kern="1200" dirty="0">
                <a:solidFill>
                  <a:schemeClr val="accent4">
                    <a:lumMod val="50000"/>
                  </a:schemeClr>
                </a:solidFill>
                <a:cs typeface="2  Mitra" pitchFamily="2" charset="-78"/>
              </a:rPr>
              <a:t>حال و معاینه طبیعی و سوابق منفی : </a:t>
            </a:r>
          </a:p>
          <a:p>
            <a:pPr marL="0" indent="0" algn="r" rtl="1">
              <a:buNone/>
            </a:pPr>
            <a:r>
              <a:rPr lang="fa-IR" sz="2400" kern="1200" dirty="0" smtClean="0">
                <a:solidFill>
                  <a:schemeClr val="accent4">
                    <a:lumMod val="50000"/>
                  </a:schemeClr>
                </a:solidFill>
                <a:cs typeface="2  Mitra" pitchFamily="2" charset="-78"/>
              </a:rPr>
              <a:t>    زنان </a:t>
            </a:r>
            <a:r>
              <a:rPr lang="fa-IR" sz="2400" kern="1200" dirty="0">
                <a:solidFill>
                  <a:schemeClr val="accent4">
                    <a:lumMod val="50000"/>
                  </a:schemeClr>
                </a:solidFill>
                <a:cs typeface="2  Mitra" pitchFamily="2" charset="-78"/>
              </a:rPr>
              <a:t>40-30 سال هر دو سال یکبار و زنان بالای 40 سال </a:t>
            </a:r>
            <a:r>
              <a:rPr lang="fa-IR" sz="2400" kern="1200" dirty="0" smtClean="0">
                <a:solidFill>
                  <a:schemeClr val="accent4">
                    <a:lumMod val="50000"/>
                  </a:schemeClr>
                </a:solidFill>
                <a:cs typeface="2  Mitra" pitchFamily="2" charset="-78"/>
              </a:rPr>
              <a:t>هرسال </a:t>
            </a:r>
          </a:p>
          <a:p>
            <a:pPr algn="r" rtl="1">
              <a:buFont typeface="Courier New" pitchFamily="49" charset="0"/>
              <a:buChar char="o"/>
            </a:pPr>
            <a:r>
              <a:rPr lang="fa-IR" sz="2400" kern="1200" dirty="0" smtClean="0">
                <a:solidFill>
                  <a:schemeClr val="accent4">
                    <a:lumMod val="50000"/>
                  </a:schemeClr>
                </a:solidFill>
                <a:cs typeface="2  Mitra" pitchFamily="2" charset="-78"/>
              </a:rPr>
              <a:t>شرح </a:t>
            </a:r>
            <a:r>
              <a:rPr lang="fa-IR" sz="2400" kern="1200" dirty="0">
                <a:solidFill>
                  <a:schemeClr val="accent4">
                    <a:lumMod val="50000"/>
                  </a:schemeClr>
                </a:solidFill>
                <a:cs typeface="2  Mitra" pitchFamily="2" charset="-78"/>
              </a:rPr>
              <a:t>حال و معاینه </a:t>
            </a:r>
            <a:r>
              <a:rPr lang="fa-IR" sz="2400" kern="1200" dirty="0" smtClean="0">
                <a:solidFill>
                  <a:schemeClr val="accent4">
                    <a:lumMod val="50000"/>
                  </a:schemeClr>
                </a:solidFill>
                <a:cs typeface="2  Mitra" pitchFamily="2" charset="-78"/>
              </a:rPr>
              <a:t>غیرطبیعی </a:t>
            </a:r>
            <a:r>
              <a:rPr lang="fa-IR" sz="2400" kern="1200" dirty="0">
                <a:solidFill>
                  <a:schemeClr val="accent4">
                    <a:lumMod val="50000"/>
                  </a:schemeClr>
                </a:solidFill>
                <a:cs typeface="2  Mitra" pitchFamily="2" charset="-78"/>
              </a:rPr>
              <a:t>و سوابق </a:t>
            </a:r>
            <a:r>
              <a:rPr lang="fa-IR" sz="2400" kern="1200" dirty="0" smtClean="0">
                <a:solidFill>
                  <a:schemeClr val="accent4">
                    <a:lumMod val="50000"/>
                  </a:schemeClr>
                </a:solidFill>
                <a:cs typeface="2  Mitra" pitchFamily="2" charset="-78"/>
              </a:rPr>
              <a:t>مثبت </a:t>
            </a:r>
            <a:r>
              <a:rPr lang="fa-IR" sz="2400" kern="1200" dirty="0">
                <a:solidFill>
                  <a:schemeClr val="accent4">
                    <a:lumMod val="50000"/>
                  </a:schemeClr>
                </a:solidFill>
                <a:cs typeface="2  Mitra" pitchFamily="2" charset="-78"/>
              </a:rPr>
              <a:t>: </a:t>
            </a:r>
          </a:p>
          <a:p>
            <a:pPr marL="0" indent="0" algn="r" rtl="1">
              <a:buNone/>
            </a:pPr>
            <a:r>
              <a:rPr lang="fa-IR" sz="2400" kern="1200" dirty="0" smtClean="0">
                <a:solidFill>
                  <a:schemeClr val="accent4">
                    <a:lumMod val="50000"/>
                  </a:schemeClr>
                </a:solidFill>
                <a:cs typeface="2  Mitra" pitchFamily="2" charset="-78"/>
              </a:rPr>
              <a:t>   طبق بازخورد جراح عمومی و حداکثر فاصله سالیانه</a:t>
            </a:r>
            <a:endParaRPr lang="fa-IR" sz="2400" kern="1200" dirty="0">
              <a:solidFill>
                <a:schemeClr val="accent4">
                  <a:lumMod val="50000"/>
                </a:schemeClr>
              </a:solidFill>
              <a:cs typeface="2  Mitra" pitchFamily="2" charset="-78"/>
            </a:endParaRPr>
          </a:p>
          <a:p>
            <a:pPr marL="0" indent="0" algn="ctr" rtl="1">
              <a:buNone/>
            </a:pPr>
            <a:r>
              <a:rPr lang="fa-IR" sz="2400" u="sng" kern="1200" dirty="0">
                <a:solidFill>
                  <a:schemeClr val="accent4">
                    <a:lumMod val="50000"/>
                  </a:schemeClr>
                </a:solidFill>
                <a:cs typeface="2  Mitra" pitchFamily="2" charset="-78"/>
              </a:rPr>
              <a:t>بهترین روش معاینه پستان : نوار </a:t>
            </a:r>
            <a:r>
              <a:rPr lang="fa-IR" sz="2400" u="sng" kern="1200" dirty="0" smtClean="0">
                <a:solidFill>
                  <a:schemeClr val="accent4">
                    <a:lumMod val="50000"/>
                  </a:schemeClr>
                </a:solidFill>
                <a:cs typeface="2  Mitra" pitchFamily="2" charset="-78"/>
              </a:rPr>
              <a:t>عمودی </a:t>
            </a:r>
            <a:r>
              <a:rPr lang="fa-IR" sz="2400" kern="1200" dirty="0" smtClean="0">
                <a:solidFill>
                  <a:schemeClr val="accent4">
                    <a:lumMod val="50000"/>
                  </a:schemeClr>
                </a:solidFill>
                <a:cs typeface="2  Mitra" pitchFamily="2" charset="-78"/>
              </a:rPr>
              <a:t>و آموزش خودآزمایی پستان و ورزش کگل</a:t>
            </a:r>
            <a:endParaRPr lang="fa-IR" sz="2400" kern="1200" dirty="0">
              <a:solidFill>
                <a:schemeClr val="accent4">
                  <a:lumMod val="50000"/>
                </a:schemeClr>
              </a:solidFill>
              <a:cs typeface="2  Mitra" pitchFamily="2" charset="-78"/>
            </a:endParaRPr>
          </a:p>
          <a:p>
            <a:pPr marL="0" indent="0" algn="r" rtl="1">
              <a:buNone/>
            </a:pPr>
            <a:r>
              <a:rPr lang="fa-IR" sz="2000" b="1" dirty="0">
                <a:latin typeface="+mj-lt"/>
                <a:ea typeface="+mj-ea"/>
                <a:cs typeface="2  Titr" pitchFamily="2" charset="-78"/>
                <a:hlinkClick r:id="rId2" action="ppaction://hlinkfile"/>
              </a:rPr>
              <a:t>غربالگری و شتخیص زودهنگام </a:t>
            </a:r>
            <a:r>
              <a:rPr lang="fa-IR" sz="2000" b="1" dirty="0" smtClean="0">
                <a:latin typeface="+mj-lt"/>
                <a:ea typeface="+mj-ea"/>
                <a:cs typeface="2  Titr" pitchFamily="2" charset="-78"/>
                <a:hlinkClick r:id="rId2" action="ppaction://hlinkfile"/>
              </a:rPr>
              <a:t>سرویکس</a:t>
            </a:r>
            <a:endParaRPr lang="fa-IR" sz="2000" b="1" dirty="0" smtClean="0">
              <a:latin typeface="+mj-lt"/>
              <a:ea typeface="+mj-ea"/>
              <a:cs typeface="2  Titr" pitchFamily="2" charset="-78"/>
            </a:endParaRPr>
          </a:p>
          <a:p>
            <a:pPr marL="0" indent="0" algn="r" rtl="1">
              <a:buNone/>
            </a:pPr>
            <a:r>
              <a:rPr lang="fa-IR" sz="2400" kern="1200" dirty="0">
                <a:solidFill>
                  <a:schemeClr val="accent4">
                    <a:lumMod val="50000"/>
                  </a:schemeClr>
                </a:solidFill>
                <a:cs typeface="2  Mitra" pitchFamily="2" charset="-78"/>
              </a:rPr>
              <a:t>بررسی علائم سه گانه :</a:t>
            </a:r>
          </a:p>
          <a:p>
            <a:pPr marL="0" indent="0" algn="r" rtl="1">
              <a:buNone/>
            </a:pPr>
            <a:r>
              <a:rPr lang="fa-IR" sz="2400" kern="1200" dirty="0">
                <a:solidFill>
                  <a:schemeClr val="accent4">
                    <a:lumMod val="50000"/>
                  </a:schemeClr>
                </a:solidFill>
                <a:cs typeface="2  Mitra" pitchFamily="2" charset="-78"/>
              </a:rPr>
              <a:t>خونریزی غیرطبیعی </a:t>
            </a:r>
            <a:r>
              <a:rPr lang="fa-IR" sz="2400" kern="1200" dirty="0" smtClean="0">
                <a:solidFill>
                  <a:schemeClr val="accent4">
                    <a:lumMod val="50000"/>
                  </a:schemeClr>
                </a:solidFill>
                <a:cs typeface="2  Mitra" pitchFamily="2" charset="-78"/>
              </a:rPr>
              <a:t>واژینال</a:t>
            </a:r>
            <a:r>
              <a:rPr lang="fa-IR" sz="2400" kern="1200" dirty="0">
                <a:solidFill>
                  <a:schemeClr val="accent4">
                    <a:lumMod val="50000"/>
                  </a:schemeClr>
                </a:solidFill>
                <a:cs typeface="2  Mitra" pitchFamily="2" charset="-78"/>
              </a:rPr>
              <a:t>، ترشحات بدبوی وازینال و درد هنگام </a:t>
            </a:r>
            <a:r>
              <a:rPr lang="fa-IR" sz="2400" kern="1200" dirty="0" smtClean="0">
                <a:solidFill>
                  <a:schemeClr val="accent4">
                    <a:lumMod val="50000"/>
                  </a:schemeClr>
                </a:solidFill>
                <a:cs typeface="2  Mitra" pitchFamily="2" charset="-78"/>
              </a:rPr>
              <a:t>نزدیکی</a:t>
            </a:r>
          </a:p>
          <a:p>
            <a:pPr marL="0" indent="0" algn="r" rtl="1">
              <a:buNone/>
            </a:pPr>
            <a:r>
              <a:rPr lang="fa-IR" sz="2400" kern="1200" dirty="0" smtClean="0">
                <a:solidFill>
                  <a:schemeClr val="accent4">
                    <a:lumMod val="50000"/>
                  </a:schemeClr>
                </a:solidFill>
                <a:cs typeface="2  Mitra" pitchFamily="2" charset="-78"/>
              </a:rPr>
              <a:t>پاپ اسمیر منفی : اقدام طبق دستورالعمل</a:t>
            </a:r>
          </a:p>
          <a:p>
            <a:pPr marL="0" indent="0" algn="r" rtl="1">
              <a:buNone/>
            </a:pPr>
            <a:r>
              <a:rPr lang="en-US" sz="2400" kern="1200" dirty="0" err="1" smtClean="0">
                <a:solidFill>
                  <a:schemeClr val="accent4">
                    <a:lumMod val="50000"/>
                  </a:schemeClr>
                </a:solidFill>
                <a:cs typeface="2  Mitra" pitchFamily="2" charset="-78"/>
              </a:rPr>
              <a:t>Hpv</a:t>
            </a:r>
            <a:r>
              <a:rPr lang="en-US" sz="2400" kern="1200" dirty="0" smtClean="0">
                <a:solidFill>
                  <a:schemeClr val="accent4">
                    <a:lumMod val="50000"/>
                  </a:schemeClr>
                </a:solidFill>
                <a:cs typeface="2  Mitra" pitchFamily="2" charset="-78"/>
              </a:rPr>
              <a:t> </a:t>
            </a:r>
            <a:r>
              <a:rPr lang="fa-IR" sz="2400" kern="1200" dirty="0" smtClean="0">
                <a:solidFill>
                  <a:schemeClr val="accent4">
                    <a:lumMod val="50000"/>
                  </a:schemeClr>
                </a:solidFill>
                <a:cs typeface="2  Mitra" pitchFamily="2" charset="-78"/>
              </a:rPr>
              <a:t>مثبت 16و 18 : ارجاع به سطوح تخصصی</a:t>
            </a:r>
          </a:p>
          <a:p>
            <a:pPr marL="0" indent="0" algn="r" rtl="1">
              <a:buNone/>
            </a:pPr>
            <a:r>
              <a:rPr lang="en-US" sz="2400" kern="1200" dirty="0" err="1">
                <a:solidFill>
                  <a:schemeClr val="accent4">
                    <a:lumMod val="50000"/>
                  </a:schemeClr>
                </a:solidFill>
                <a:cs typeface="2  Mitra" pitchFamily="2" charset="-78"/>
              </a:rPr>
              <a:t>Hpv</a:t>
            </a:r>
            <a:r>
              <a:rPr lang="en-US" sz="2400" kern="1200" dirty="0">
                <a:solidFill>
                  <a:schemeClr val="accent4">
                    <a:lumMod val="50000"/>
                  </a:schemeClr>
                </a:solidFill>
                <a:cs typeface="2  Mitra" pitchFamily="2" charset="-78"/>
              </a:rPr>
              <a:t> </a:t>
            </a:r>
            <a:r>
              <a:rPr lang="fa-IR" sz="2400" kern="1200" dirty="0" smtClean="0">
                <a:solidFill>
                  <a:schemeClr val="accent4">
                    <a:lumMod val="50000"/>
                  </a:schemeClr>
                </a:solidFill>
                <a:cs typeface="2  Mitra" pitchFamily="2" charset="-78"/>
              </a:rPr>
              <a:t>مثبت از نظر غیر از 16 و 18 با نتیجه پاپ اسمیر نامناسب یا ناکافی : یکسال بعد</a:t>
            </a:r>
          </a:p>
          <a:p>
            <a:pPr marL="0" indent="0" algn="r" rtl="1">
              <a:buNone/>
            </a:pPr>
            <a:r>
              <a:rPr lang="fa-IR" sz="2400" kern="1200" dirty="0" smtClean="0">
                <a:solidFill>
                  <a:schemeClr val="accent4">
                    <a:lumMod val="50000"/>
                  </a:schemeClr>
                </a:solidFill>
                <a:cs typeface="2  Mitra" pitchFamily="2" charset="-78"/>
              </a:rPr>
              <a:t>پاپ اسمیر مشکوک : </a:t>
            </a:r>
            <a:r>
              <a:rPr lang="en-US" sz="2400" kern="1200" dirty="0" smtClean="0">
                <a:solidFill>
                  <a:schemeClr val="accent4">
                    <a:lumMod val="50000"/>
                  </a:schemeClr>
                </a:solidFill>
                <a:cs typeface="2  Mitra" pitchFamily="2" charset="-78"/>
              </a:rPr>
              <a:t>AGUS-ASCUS-CIN-LSIL-HSIL</a:t>
            </a:r>
            <a:endParaRPr lang="fa-IR" sz="2400" kern="1200" dirty="0">
              <a:solidFill>
                <a:schemeClr val="accent4">
                  <a:lumMod val="50000"/>
                </a:schemeClr>
              </a:solidFill>
              <a:cs typeface="2  Mitra" pitchFamily="2" charset="-78"/>
            </a:endParaRPr>
          </a:p>
          <a:p>
            <a:pPr marL="0" indent="0" algn="r" rtl="1">
              <a:buNone/>
            </a:pPr>
            <a:endParaRPr lang="fa-IR" sz="2400" kern="1200" dirty="0">
              <a:solidFill>
                <a:schemeClr val="accent4">
                  <a:lumMod val="50000"/>
                </a:schemeClr>
              </a:solidFill>
              <a:cs typeface="2  Mitra" pitchFamily="2" charset="-78"/>
            </a:endParaRPr>
          </a:p>
          <a:p>
            <a:pPr marL="0" indent="0" algn="ctr" rtl="1">
              <a:buNone/>
            </a:pPr>
            <a:endParaRPr lang="fa-IR" sz="2400" kern="1200" dirty="0">
              <a:solidFill>
                <a:schemeClr val="accent4">
                  <a:lumMod val="50000"/>
                </a:schemeClr>
              </a:solidFill>
              <a:cs typeface="2  Mitra" pitchFamily="2" charset="-78"/>
            </a:endParaRPr>
          </a:p>
        </p:txBody>
      </p:sp>
    </p:spTree>
    <p:extLst>
      <p:ext uri="{BB962C8B-B14F-4D97-AF65-F5344CB8AC3E}">
        <p14:creationId xmlns:p14="http://schemas.microsoft.com/office/powerpoint/2010/main" val="15184732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7891" y="588724"/>
            <a:ext cx="8448806" cy="5512388"/>
          </a:xfrm>
        </p:spPr>
        <p:txBody>
          <a:bodyPr/>
          <a:lstStyle/>
          <a:p>
            <a:pPr marL="0" lvl="0" indent="0" algn="r" rtl="1">
              <a:buNone/>
            </a:pPr>
            <a:r>
              <a:rPr lang="fa-IR" sz="2000" b="1" dirty="0">
                <a:latin typeface="+mj-lt"/>
                <a:ea typeface="+mj-ea"/>
                <a:cs typeface="2  Titr" pitchFamily="2" charset="-78"/>
                <a:hlinkClick r:id="rId2" action="ppaction://hlinkpres?slideindex=1&amp;slidetitle="/>
              </a:rPr>
              <a:t>شاخص حداقل خدمات مامایی </a:t>
            </a:r>
            <a:r>
              <a:rPr lang="fa-IR" sz="2000" b="1" dirty="0" smtClean="0">
                <a:latin typeface="+mj-lt"/>
                <a:ea typeface="+mj-ea"/>
                <a:cs typeface="2  Titr" pitchFamily="2" charset="-78"/>
                <a:hlinkClick r:id="rId2" action="ppaction://hlinkpres?slideindex=1&amp;slidetitle="/>
              </a:rPr>
              <a:t>:</a:t>
            </a:r>
            <a:r>
              <a:rPr lang="fa-IR" sz="2000" b="1" dirty="0" smtClean="0">
                <a:latin typeface="+mj-lt"/>
                <a:ea typeface="+mj-ea"/>
                <a:cs typeface="2  Titr" pitchFamily="2" charset="-78"/>
              </a:rPr>
              <a:t> (کد 110112)</a:t>
            </a:r>
            <a:r>
              <a:rPr lang="en-US" sz="1800" b="1" dirty="0">
                <a:cs typeface="2  Titr" pitchFamily="2" charset="-78"/>
              </a:rPr>
              <a:t/>
            </a:r>
            <a:br>
              <a:rPr lang="en-US" sz="1800" b="1" dirty="0">
                <a:cs typeface="2  Titr" pitchFamily="2" charset="-78"/>
              </a:rPr>
            </a:br>
            <a:r>
              <a:rPr lang="fa-IR" sz="2400" u="sng" kern="1200" dirty="0">
                <a:solidFill>
                  <a:schemeClr val="accent4">
                    <a:lumMod val="50000"/>
                  </a:schemeClr>
                </a:solidFill>
                <a:cs typeface="2  Mitra" pitchFamily="2" charset="-78"/>
              </a:rPr>
              <a:t>زنان میانسال دریافت کننده 3 خدمت  تاریخچه باروری و یائسگی ، اختلال عملکرد جنسی و عفونت آمیزشی </a:t>
            </a:r>
            <a:r>
              <a:rPr lang="en-US" sz="2000" b="1" dirty="0">
                <a:cs typeface="2  Titr" pitchFamily="2" charset="-78"/>
              </a:rPr>
              <a:t/>
            </a:r>
            <a:br>
              <a:rPr lang="en-US" sz="2000" b="1" dirty="0">
                <a:cs typeface="2  Titr" pitchFamily="2" charset="-78"/>
              </a:rPr>
            </a:br>
            <a:endParaRPr lang="fa-IR" sz="2000" b="1" dirty="0">
              <a:cs typeface="2  Titr" pitchFamily="2" charset="-78"/>
            </a:endParaRPr>
          </a:p>
          <a:p>
            <a:pPr marL="0" lvl="0" indent="0" algn="r" rtl="1">
              <a:buNone/>
            </a:pPr>
            <a:r>
              <a:rPr lang="fa-IR" sz="2000" b="1" dirty="0" smtClean="0">
                <a:latin typeface="+mj-lt"/>
                <a:ea typeface="+mj-ea"/>
                <a:cs typeface="2  Titr" pitchFamily="2" charset="-78"/>
                <a:hlinkClick r:id="rId2" action="ppaction://hlinkpres?slideindex=1&amp;slidetitle="/>
              </a:rPr>
              <a:t>شاخصهای تندرستی مامایی میانسالان :</a:t>
            </a:r>
            <a:endParaRPr lang="fa-IR" sz="2000" b="1" dirty="0" smtClean="0">
              <a:latin typeface="+mj-lt"/>
              <a:ea typeface="+mj-ea"/>
              <a:cs typeface="2  Titr" pitchFamily="2" charset="-78"/>
            </a:endParaRPr>
          </a:p>
          <a:p>
            <a:pPr lvl="0" algn="r" rtl="1"/>
            <a:r>
              <a:rPr lang="fa-IR" sz="2000" u="sng" kern="1200" dirty="0" smtClean="0">
                <a:solidFill>
                  <a:schemeClr val="accent4">
                    <a:lumMod val="50000"/>
                  </a:schemeClr>
                </a:solidFill>
                <a:cs typeface="2  Mitra" pitchFamily="2" charset="-78"/>
              </a:rPr>
              <a:t>تعداد </a:t>
            </a:r>
            <a:r>
              <a:rPr lang="fa-IR" sz="2000" u="sng" kern="1200" dirty="0">
                <a:solidFill>
                  <a:schemeClr val="accent4">
                    <a:lumMod val="50000"/>
                  </a:schemeClr>
                </a:solidFill>
                <a:cs typeface="2  Mitra" pitchFamily="2" charset="-78"/>
              </a:rPr>
              <a:t>افراد شناسایی شده مبتلا به پیش بدخیمی و بدخیمی </a:t>
            </a:r>
            <a:r>
              <a:rPr lang="fa-IR" sz="2000" u="sng" kern="1200" dirty="0" smtClean="0">
                <a:solidFill>
                  <a:schemeClr val="accent4">
                    <a:lumMod val="50000"/>
                  </a:schemeClr>
                </a:solidFill>
                <a:cs typeface="2  Mitra" pitchFamily="2" charset="-78"/>
              </a:rPr>
              <a:t>سرویکس (دارای پاپ اسمیر غیرطبیعی) (کد 112920)</a:t>
            </a:r>
            <a:endParaRPr lang="fa-IR" sz="2000" u="sng" kern="1200" dirty="0">
              <a:solidFill>
                <a:schemeClr val="accent4">
                  <a:lumMod val="50000"/>
                </a:schemeClr>
              </a:solidFill>
              <a:cs typeface="2  Mitra" pitchFamily="2" charset="-78"/>
            </a:endParaRPr>
          </a:p>
          <a:p>
            <a:pPr lvl="0" algn="r" rtl="1"/>
            <a:r>
              <a:rPr lang="fa-IR" sz="2000" u="sng" kern="1200" dirty="0">
                <a:solidFill>
                  <a:schemeClr val="accent4">
                    <a:lumMod val="50000"/>
                  </a:schemeClr>
                </a:solidFill>
                <a:cs typeface="2  Mitra" pitchFamily="2" charset="-78"/>
              </a:rPr>
              <a:t> تعداد افراد شناسایی شده مبتلا به پیش بدخیمی و بدخیمی </a:t>
            </a:r>
            <a:r>
              <a:rPr lang="fa-IR" sz="2000" u="sng" kern="1200" dirty="0" smtClean="0">
                <a:solidFill>
                  <a:schemeClr val="accent4">
                    <a:lumMod val="50000"/>
                  </a:schemeClr>
                </a:solidFill>
                <a:cs typeface="2  Mitra" pitchFamily="2" charset="-78"/>
              </a:rPr>
              <a:t>پستان (دارای ماموگرافی بایراد 4و 5) (کد 112464)</a:t>
            </a:r>
            <a:endParaRPr lang="fa-IR" sz="2000" u="sng" kern="1200" dirty="0">
              <a:solidFill>
                <a:schemeClr val="accent4">
                  <a:lumMod val="50000"/>
                </a:schemeClr>
              </a:solidFill>
              <a:cs typeface="2  Mitra" pitchFamily="2" charset="-78"/>
            </a:endParaRPr>
          </a:p>
          <a:p>
            <a:pPr lvl="0" algn="r" rtl="1"/>
            <a:r>
              <a:rPr lang="fa-IR" sz="2000" u="sng" kern="1200" dirty="0">
                <a:solidFill>
                  <a:schemeClr val="accent4">
                    <a:lumMod val="50000"/>
                  </a:schemeClr>
                </a:solidFill>
                <a:cs typeface="2  Mitra" pitchFamily="2" charset="-78"/>
              </a:rPr>
              <a:t> تعداد زنان مبتلا به عفونت آمیزشی تحت </a:t>
            </a:r>
            <a:r>
              <a:rPr lang="fa-IR" sz="2000" u="sng" kern="1200" dirty="0" smtClean="0">
                <a:solidFill>
                  <a:schemeClr val="accent4">
                    <a:lumMod val="50000"/>
                  </a:schemeClr>
                </a:solidFill>
                <a:cs typeface="2  Mitra" pitchFamily="2" charset="-78"/>
              </a:rPr>
              <a:t>پیگیری </a:t>
            </a:r>
            <a:endParaRPr lang="fa-IR" sz="2000" u="sng" kern="1200" dirty="0">
              <a:solidFill>
                <a:schemeClr val="accent4">
                  <a:lumMod val="50000"/>
                </a:schemeClr>
              </a:solidFill>
              <a:cs typeface="2  Mitra" pitchFamily="2" charset="-78"/>
            </a:endParaRPr>
          </a:p>
          <a:p>
            <a:pPr lvl="0" algn="r" rtl="1"/>
            <a:r>
              <a:rPr lang="fa-IR" sz="2000" u="sng" kern="1200" dirty="0">
                <a:solidFill>
                  <a:schemeClr val="accent4">
                    <a:lumMod val="50000"/>
                  </a:schemeClr>
                </a:solidFill>
                <a:cs typeface="2  Mitra" pitchFamily="2" charset="-78"/>
              </a:rPr>
              <a:t>تعداد افراد تحت پیگیری مبتلا به خونریزی غیر طبیعی</a:t>
            </a:r>
          </a:p>
          <a:p>
            <a:pPr lvl="0" algn="r" rtl="1"/>
            <a:r>
              <a:rPr lang="fa-IR" sz="2000" u="sng" kern="1200" dirty="0">
                <a:solidFill>
                  <a:schemeClr val="accent4">
                    <a:lumMod val="50000"/>
                  </a:schemeClr>
                </a:solidFill>
                <a:cs typeface="2  Mitra" pitchFamily="2" charset="-78"/>
              </a:rPr>
              <a:t>تعداد افراد تحت پیگیری مبتلا به اختلال عملکرد جنسی</a:t>
            </a:r>
          </a:p>
          <a:p>
            <a:pPr lvl="0" algn="r" rtl="1"/>
            <a:r>
              <a:rPr lang="fa-IR" sz="2000" u="sng" kern="1200" dirty="0">
                <a:solidFill>
                  <a:schemeClr val="accent4">
                    <a:lumMod val="50000"/>
                  </a:schemeClr>
                </a:solidFill>
                <a:cs typeface="2  Mitra" pitchFamily="2" charset="-78"/>
              </a:rPr>
              <a:t>تعداد زنان در معرض همسر آزاری</a:t>
            </a:r>
            <a:endParaRPr lang="en-US" sz="2000" u="sng" kern="1200" dirty="0">
              <a:solidFill>
                <a:schemeClr val="accent4">
                  <a:lumMod val="50000"/>
                </a:schemeClr>
              </a:solidFill>
              <a:cs typeface="2  Mitra" pitchFamily="2" charset="-78"/>
            </a:endParaRPr>
          </a:p>
          <a:p>
            <a:pPr marL="0" lvl="0" indent="0" algn="r" rtl="1">
              <a:buNone/>
            </a:pPr>
            <a:r>
              <a:rPr lang="en-US" sz="2400" u="sng" kern="1200" dirty="0">
                <a:solidFill>
                  <a:schemeClr val="accent4">
                    <a:lumMod val="50000"/>
                  </a:schemeClr>
                </a:solidFill>
                <a:cs typeface="2  Mitra" pitchFamily="2" charset="-78"/>
              </a:rPr>
              <a:t/>
            </a:r>
            <a:br>
              <a:rPr lang="en-US" sz="2400" u="sng" kern="1200" dirty="0">
                <a:solidFill>
                  <a:schemeClr val="accent4">
                    <a:lumMod val="50000"/>
                  </a:schemeClr>
                </a:solidFill>
                <a:cs typeface="2  Mitra" pitchFamily="2" charset="-78"/>
              </a:rPr>
            </a:br>
            <a:r>
              <a:rPr lang="en-US" sz="2400" u="sng" kern="1200" dirty="0">
                <a:solidFill>
                  <a:schemeClr val="accent4">
                    <a:lumMod val="50000"/>
                  </a:schemeClr>
                </a:solidFill>
                <a:cs typeface="2  Mitra" pitchFamily="2" charset="-78"/>
              </a:rPr>
              <a:t/>
            </a:r>
            <a:br>
              <a:rPr lang="en-US" sz="2400" u="sng" kern="1200" dirty="0">
                <a:solidFill>
                  <a:schemeClr val="accent4">
                    <a:lumMod val="50000"/>
                  </a:schemeClr>
                </a:solidFill>
                <a:cs typeface="2  Mitra" pitchFamily="2" charset="-78"/>
              </a:rPr>
            </a:br>
            <a:endParaRPr lang="fa-IR" sz="2400" u="sng" kern="1200" dirty="0">
              <a:solidFill>
                <a:schemeClr val="accent4">
                  <a:lumMod val="50000"/>
                </a:schemeClr>
              </a:solidFill>
              <a:cs typeface="2  Mitra" pitchFamily="2" charset="-78"/>
            </a:endParaRPr>
          </a:p>
          <a:p>
            <a:pPr marL="0" indent="0" algn="r" rtl="1">
              <a:buNone/>
            </a:pPr>
            <a:endParaRPr lang="fa-IR" sz="2400" kern="1200" dirty="0">
              <a:solidFill>
                <a:schemeClr val="accent4">
                  <a:lumMod val="50000"/>
                </a:schemeClr>
              </a:solidFill>
              <a:cs typeface="2  Mitra" pitchFamily="2" charset="-78"/>
            </a:endParaRPr>
          </a:p>
        </p:txBody>
      </p:sp>
    </p:spTree>
    <p:extLst>
      <p:ext uri="{BB962C8B-B14F-4D97-AF65-F5344CB8AC3E}">
        <p14:creationId xmlns:p14="http://schemas.microsoft.com/office/powerpoint/2010/main" val="16070805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843371599"/>
              </p:ext>
            </p:extLst>
          </p:nvPr>
        </p:nvGraphicFramePr>
        <p:xfrm>
          <a:off x="413359" y="588724"/>
          <a:ext cx="8486383" cy="4684733"/>
        </p:xfrm>
        <a:graphic>
          <a:graphicData uri="http://schemas.openxmlformats.org/drawingml/2006/table">
            <a:tbl>
              <a:tblPr rtl="1" firstRow="1" firstCol="1" bandRow="1"/>
              <a:tblGrid>
                <a:gridCol w="3901857"/>
                <a:gridCol w="4584526"/>
              </a:tblGrid>
              <a:tr h="545654">
                <a:tc>
                  <a:txBody>
                    <a:bodyPr/>
                    <a:lstStyle/>
                    <a:p>
                      <a:pPr algn="ctr" rtl="1">
                        <a:spcAft>
                          <a:spcPts val="0"/>
                        </a:spcAft>
                      </a:pPr>
                      <a:r>
                        <a:rPr lang="fa-IR" sz="2000" dirty="0">
                          <a:solidFill>
                            <a:schemeClr val="bg1"/>
                          </a:solidFill>
                          <a:effectLst/>
                          <a:latin typeface="Calibri"/>
                          <a:ea typeface="Calibri"/>
                          <a:cs typeface="2  Titr"/>
                        </a:rPr>
                        <a:t>عنوان خدمت</a:t>
                      </a:r>
                      <a:endParaRPr lang="en-US" sz="1800" dirty="0">
                        <a:solidFill>
                          <a:schemeClr val="bg1"/>
                        </a:solidFill>
                        <a:effectLst/>
                        <a:latin typeface="Calibri"/>
                        <a:ea typeface="Calibri"/>
                        <a:cs typeface="B Zar"/>
                      </a:endParaRPr>
                    </a:p>
                  </a:txBody>
                  <a:tcPr marL="58133" marR="581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fa-IR" sz="2000" dirty="0">
                          <a:solidFill>
                            <a:schemeClr val="bg1"/>
                          </a:solidFill>
                          <a:effectLst/>
                          <a:latin typeface="Calibri"/>
                          <a:ea typeface="Calibri"/>
                          <a:cs typeface="2  Titr"/>
                        </a:rPr>
                        <a:t>شرح خدمت</a:t>
                      </a:r>
                      <a:endParaRPr lang="en-US" sz="1800" dirty="0">
                        <a:solidFill>
                          <a:schemeClr val="bg1"/>
                        </a:solidFill>
                        <a:effectLst/>
                        <a:latin typeface="Calibri"/>
                        <a:ea typeface="Calibri"/>
                        <a:cs typeface="B Zar"/>
                      </a:endParaRPr>
                    </a:p>
                  </a:txBody>
                  <a:tcPr marL="58133" marR="581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9171">
                <a:tc>
                  <a:txBody>
                    <a:bodyPr/>
                    <a:lstStyle/>
                    <a:p>
                      <a:pPr algn="ctr" rtl="1">
                        <a:spcAft>
                          <a:spcPts val="0"/>
                        </a:spcAft>
                      </a:pPr>
                      <a:r>
                        <a:rPr lang="fa-IR" sz="2000" dirty="0">
                          <a:solidFill>
                            <a:schemeClr val="bg2">
                              <a:lumMod val="10000"/>
                            </a:schemeClr>
                          </a:solidFill>
                          <a:effectLst/>
                          <a:latin typeface="Calibri"/>
                          <a:ea typeface="Calibri"/>
                          <a:cs typeface="2  Mitra" pitchFamily="2" charset="-78"/>
                        </a:rPr>
                        <a:t>غربالگری و تشخیص زودهنگام سرطان سرویکس (ماما – پزشک)</a:t>
                      </a:r>
                      <a:endParaRPr lang="en-US" sz="1400" dirty="0">
                        <a:solidFill>
                          <a:schemeClr val="bg2">
                            <a:lumMod val="10000"/>
                          </a:schemeClr>
                        </a:solidFill>
                        <a:effectLst/>
                        <a:latin typeface="Calibri"/>
                        <a:ea typeface="Calibri"/>
                        <a:cs typeface="2  Mitra" pitchFamily="2" charset="-78"/>
                      </a:endParaRPr>
                    </a:p>
                  </a:txBody>
                  <a:tcPr marL="58133" marR="581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fa-IR" sz="2000">
                          <a:solidFill>
                            <a:schemeClr val="bg2">
                              <a:lumMod val="10000"/>
                            </a:schemeClr>
                          </a:solidFill>
                          <a:effectLst/>
                          <a:latin typeface="Calibri"/>
                          <a:ea typeface="Calibri"/>
                          <a:cs typeface="2  Mitra" pitchFamily="2" charset="-78"/>
                        </a:rPr>
                        <a:t>این خدمت در زنان میانسال </a:t>
                      </a:r>
                      <a:r>
                        <a:rPr lang="fa-IR" sz="2000">
                          <a:solidFill>
                            <a:schemeClr val="bg2">
                              <a:lumMod val="10000"/>
                            </a:schemeClr>
                          </a:solidFill>
                          <a:effectLst/>
                          <a:highlight>
                            <a:srgbClr val="FFFF00"/>
                          </a:highlight>
                          <a:latin typeface="Calibri"/>
                          <a:ea typeface="Calibri"/>
                          <a:cs typeface="2  Mitra" pitchFamily="2" charset="-78"/>
                        </a:rPr>
                        <a:t>فقط توسط ماما</a:t>
                      </a:r>
                      <a:r>
                        <a:rPr lang="fa-IR" sz="2000">
                          <a:solidFill>
                            <a:schemeClr val="bg2">
                              <a:lumMod val="10000"/>
                            </a:schemeClr>
                          </a:solidFill>
                          <a:effectLst/>
                          <a:latin typeface="Calibri"/>
                          <a:ea typeface="Calibri"/>
                          <a:cs typeface="2  Mitra" pitchFamily="2" charset="-78"/>
                        </a:rPr>
                        <a:t> ارائه می گردد</a:t>
                      </a:r>
                      <a:endParaRPr lang="en-US" sz="1400">
                        <a:solidFill>
                          <a:schemeClr val="bg2">
                            <a:lumMod val="10000"/>
                          </a:schemeClr>
                        </a:solidFill>
                        <a:effectLst/>
                        <a:latin typeface="Calibri"/>
                        <a:ea typeface="Calibri"/>
                        <a:cs typeface="2  Mitra" pitchFamily="2" charset="-78"/>
                      </a:endParaRPr>
                    </a:p>
                  </a:txBody>
                  <a:tcPr marL="58133" marR="581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48759">
                <a:tc>
                  <a:txBody>
                    <a:bodyPr/>
                    <a:lstStyle/>
                    <a:p>
                      <a:pPr algn="ctr" rtl="1">
                        <a:spcAft>
                          <a:spcPts val="0"/>
                        </a:spcAft>
                      </a:pPr>
                      <a:r>
                        <a:rPr lang="fa-IR" sz="2000" dirty="0">
                          <a:solidFill>
                            <a:schemeClr val="bg2">
                              <a:lumMod val="10000"/>
                            </a:schemeClr>
                          </a:solidFill>
                          <a:effectLst/>
                          <a:latin typeface="Calibri"/>
                          <a:ea typeface="Calibri"/>
                          <a:cs typeface="2  Mitra" pitchFamily="2" charset="-78"/>
                        </a:rPr>
                        <a:t>پیگیری موارد مشکوک به سرطان سرویکس با شرح حال غیرطبیعی</a:t>
                      </a:r>
                      <a:endParaRPr lang="en-US" sz="1400" dirty="0">
                        <a:solidFill>
                          <a:schemeClr val="bg2">
                            <a:lumMod val="10000"/>
                          </a:schemeClr>
                        </a:solidFill>
                        <a:effectLst/>
                        <a:latin typeface="Calibri"/>
                        <a:ea typeface="Calibri"/>
                        <a:cs typeface="2  Mitra" pitchFamily="2" charset="-78"/>
                      </a:endParaRPr>
                    </a:p>
                  </a:txBody>
                  <a:tcPr marL="58133" marR="581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fa-IR" sz="2000" dirty="0">
                          <a:solidFill>
                            <a:schemeClr val="bg2">
                              <a:lumMod val="10000"/>
                            </a:schemeClr>
                          </a:solidFill>
                          <a:effectLst/>
                          <a:latin typeface="Calibri"/>
                          <a:ea typeface="Calibri"/>
                          <a:cs typeface="2  Mitra" pitchFamily="2" charset="-78"/>
                        </a:rPr>
                        <a:t>در صورتی که فرد، شرح حال غیر طبیعی(خونریزي غیر طبیعی واژینال، دیس پارونی، ترشحات بدبوي واژینال) داشته باشد مطابق بسته خدمات نوین سلامت میانسالان در پیگیري بعد از دو هفته این خدمت توسط ماما  ارائه می گردد.</a:t>
                      </a:r>
                      <a:endParaRPr lang="en-US" sz="1400" dirty="0">
                        <a:solidFill>
                          <a:schemeClr val="bg2">
                            <a:lumMod val="10000"/>
                          </a:schemeClr>
                        </a:solidFill>
                        <a:effectLst/>
                        <a:latin typeface="Calibri"/>
                        <a:ea typeface="Calibri"/>
                        <a:cs typeface="2  Mitra" pitchFamily="2" charset="-78"/>
                      </a:endParaRPr>
                    </a:p>
                  </a:txBody>
                  <a:tcPr marL="58133" marR="581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44580">
                <a:tc>
                  <a:txBody>
                    <a:bodyPr/>
                    <a:lstStyle/>
                    <a:p>
                      <a:pPr algn="ctr" rtl="1">
                        <a:spcAft>
                          <a:spcPts val="0"/>
                        </a:spcAft>
                      </a:pPr>
                      <a:r>
                        <a:rPr lang="fa-IR" sz="2000">
                          <a:solidFill>
                            <a:schemeClr val="bg2">
                              <a:lumMod val="10000"/>
                            </a:schemeClr>
                          </a:solidFill>
                          <a:effectLst/>
                          <a:latin typeface="Calibri"/>
                          <a:ea typeface="Calibri"/>
                          <a:cs typeface="2  Mitra" pitchFamily="2" charset="-78"/>
                        </a:rPr>
                        <a:t>غربالگری سرطان سرویکس</a:t>
                      </a:r>
                      <a:endParaRPr lang="en-US" sz="1400">
                        <a:solidFill>
                          <a:schemeClr val="bg2">
                            <a:lumMod val="10000"/>
                          </a:schemeClr>
                        </a:solidFill>
                        <a:effectLst/>
                        <a:latin typeface="Calibri"/>
                        <a:ea typeface="Calibri"/>
                        <a:cs typeface="2  Mitra" pitchFamily="2" charset="-78"/>
                      </a:endParaRPr>
                    </a:p>
                  </a:txBody>
                  <a:tcPr marL="58133" marR="581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fa-IR" sz="2000" dirty="0">
                          <a:solidFill>
                            <a:schemeClr val="bg2">
                              <a:lumMod val="10000"/>
                            </a:schemeClr>
                          </a:solidFill>
                          <a:effectLst/>
                          <a:highlight>
                            <a:srgbClr val="FFFF00"/>
                          </a:highlight>
                          <a:latin typeface="Calibri"/>
                          <a:ea typeface="Calibri"/>
                          <a:cs typeface="2  Mitra" pitchFamily="2" charset="-78"/>
                        </a:rPr>
                        <a:t>نباید</a:t>
                      </a:r>
                      <a:r>
                        <a:rPr lang="fa-IR" sz="2000" dirty="0">
                          <a:solidFill>
                            <a:schemeClr val="bg2">
                              <a:lumMod val="10000"/>
                            </a:schemeClr>
                          </a:solidFill>
                          <a:effectLst/>
                          <a:latin typeface="Calibri"/>
                          <a:ea typeface="Calibri"/>
                          <a:cs typeface="2  Mitra" pitchFamily="2" charset="-78"/>
                        </a:rPr>
                        <a:t> تکمیل گردد و فقط در صورت رویت نتیجه </a:t>
                      </a:r>
                      <a:r>
                        <a:rPr lang="en-US" sz="2000" dirty="0" err="1">
                          <a:solidFill>
                            <a:schemeClr val="bg2">
                              <a:lumMod val="10000"/>
                            </a:schemeClr>
                          </a:solidFill>
                          <a:effectLst/>
                          <a:latin typeface="Calibri"/>
                          <a:ea typeface="Calibri"/>
                          <a:cs typeface="2  Mitra" pitchFamily="2" charset="-78"/>
                        </a:rPr>
                        <a:t>hpv</a:t>
                      </a:r>
                      <a:r>
                        <a:rPr lang="fa-IR" sz="2000" dirty="0">
                          <a:solidFill>
                            <a:schemeClr val="bg2">
                              <a:lumMod val="10000"/>
                            </a:schemeClr>
                          </a:solidFill>
                          <a:effectLst/>
                          <a:latin typeface="Calibri"/>
                          <a:ea typeface="Calibri"/>
                          <a:cs typeface="2  Mitra" pitchFamily="2" charset="-78"/>
                        </a:rPr>
                        <a:t> می تواند توسط ماما ارائه گردد</a:t>
                      </a:r>
                      <a:endParaRPr lang="en-US" sz="1400" dirty="0">
                        <a:solidFill>
                          <a:schemeClr val="bg2">
                            <a:lumMod val="10000"/>
                          </a:schemeClr>
                        </a:solidFill>
                        <a:effectLst/>
                        <a:latin typeface="Calibri"/>
                        <a:ea typeface="Calibri"/>
                        <a:cs typeface="2  Mitra" pitchFamily="2" charset="-78"/>
                      </a:endParaRPr>
                    </a:p>
                  </a:txBody>
                  <a:tcPr marL="58133" marR="581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86569">
                <a:tc>
                  <a:txBody>
                    <a:bodyPr/>
                    <a:lstStyle/>
                    <a:p>
                      <a:pPr algn="ctr" rtl="1">
                        <a:spcAft>
                          <a:spcPts val="0"/>
                        </a:spcAft>
                      </a:pPr>
                      <a:r>
                        <a:rPr lang="fa-IR" sz="2000">
                          <a:solidFill>
                            <a:schemeClr val="bg2">
                              <a:lumMod val="10000"/>
                            </a:schemeClr>
                          </a:solidFill>
                          <a:effectLst/>
                          <a:latin typeface="Calibri"/>
                          <a:ea typeface="Calibri"/>
                          <a:cs typeface="2  Mitra" pitchFamily="2" charset="-78"/>
                        </a:rPr>
                        <a:t>پیگیری تست </a:t>
                      </a:r>
                      <a:r>
                        <a:rPr lang="en-US" sz="2000">
                          <a:solidFill>
                            <a:schemeClr val="bg2">
                              <a:lumMod val="10000"/>
                            </a:schemeClr>
                          </a:solidFill>
                          <a:effectLst/>
                          <a:latin typeface="Calibri"/>
                          <a:ea typeface="Calibri"/>
                          <a:cs typeface="2  Mitra" pitchFamily="2" charset="-78"/>
                        </a:rPr>
                        <a:t>hpv </a:t>
                      </a:r>
                      <a:r>
                        <a:rPr lang="fa-IR" sz="2000">
                          <a:solidFill>
                            <a:schemeClr val="bg2">
                              <a:lumMod val="10000"/>
                            </a:schemeClr>
                          </a:solidFill>
                          <a:effectLst/>
                          <a:latin typeface="Calibri"/>
                          <a:ea typeface="Calibri"/>
                          <a:cs typeface="2  Mitra" pitchFamily="2" charset="-78"/>
                        </a:rPr>
                        <a:t> و پاپ اسمیر در عرض یک سال</a:t>
                      </a:r>
                      <a:endParaRPr lang="en-US" sz="1400">
                        <a:solidFill>
                          <a:schemeClr val="bg2">
                            <a:lumMod val="10000"/>
                          </a:schemeClr>
                        </a:solidFill>
                        <a:effectLst/>
                        <a:latin typeface="Calibri"/>
                        <a:ea typeface="Calibri"/>
                        <a:cs typeface="2  Mitra" pitchFamily="2" charset="-78"/>
                      </a:endParaRPr>
                    </a:p>
                  </a:txBody>
                  <a:tcPr marL="58133" marR="581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spcAft>
                          <a:spcPts val="0"/>
                        </a:spcAft>
                      </a:pPr>
                      <a:r>
                        <a:rPr lang="fa-IR" sz="2000" dirty="0">
                          <a:solidFill>
                            <a:schemeClr val="bg2">
                              <a:lumMod val="10000"/>
                            </a:schemeClr>
                          </a:solidFill>
                          <a:effectLst/>
                          <a:highlight>
                            <a:srgbClr val="FFFF00"/>
                          </a:highlight>
                          <a:latin typeface="Calibri"/>
                          <a:ea typeface="Calibri"/>
                          <a:cs typeface="2  Mitra" pitchFamily="2" charset="-78"/>
                        </a:rPr>
                        <a:t>نباید</a:t>
                      </a:r>
                      <a:r>
                        <a:rPr lang="fa-IR" sz="2000" dirty="0">
                          <a:solidFill>
                            <a:schemeClr val="bg2">
                              <a:lumMod val="10000"/>
                            </a:schemeClr>
                          </a:solidFill>
                          <a:effectLst/>
                          <a:latin typeface="Calibri"/>
                          <a:ea typeface="Calibri"/>
                          <a:cs typeface="2  Mitra" pitchFamily="2" charset="-78"/>
                        </a:rPr>
                        <a:t> تکمیل گردد و فقط در صورت موارد ثبت </a:t>
                      </a:r>
                      <a:r>
                        <a:rPr lang="en-US" sz="2000" dirty="0" err="1">
                          <a:solidFill>
                            <a:schemeClr val="bg2">
                              <a:lumMod val="10000"/>
                            </a:schemeClr>
                          </a:solidFill>
                          <a:effectLst/>
                          <a:latin typeface="Calibri"/>
                          <a:ea typeface="Calibri"/>
                          <a:cs typeface="2  Mitra" pitchFamily="2" charset="-78"/>
                        </a:rPr>
                        <a:t>hpv</a:t>
                      </a:r>
                      <a:r>
                        <a:rPr lang="fa-IR" sz="2000" dirty="0">
                          <a:solidFill>
                            <a:schemeClr val="bg2">
                              <a:lumMod val="10000"/>
                            </a:schemeClr>
                          </a:solidFill>
                          <a:effectLst/>
                          <a:latin typeface="Calibri"/>
                          <a:ea typeface="Calibri"/>
                          <a:cs typeface="2  Mitra" pitchFamily="2" charset="-78"/>
                        </a:rPr>
                        <a:t>  مثبت  جهت پیگیری در عرض یکسال می تواند توسط ماما تکمیل گردد</a:t>
                      </a:r>
                      <a:endParaRPr lang="en-US" sz="1400" dirty="0">
                        <a:solidFill>
                          <a:schemeClr val="bg2">
                            <a:lumMod val="10000"/>
                          </a:schemeClr>
                        </a:solidFill>
                        <a:effectLst/>
                        <a:latin typeface="Calibri"/>
                        <a:ea typeface="Calibri"/>
                        <a:cs typeface="2  Mitra" pitchFamily="2" charset="-78"/>
                      </a:endParaRPr>
                    </a:p>
                  </a:txBody>
                  <a:tcPr marL="58133" marR="581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772174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5232" y="438410"/>
            <a:ext cx="7214991" cy="916597"/>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defRPr/>
            </a:pPr>
            <a:r>
              <a:rPr lang="fa-IR" sz="2400" dirty="0">
                <a:cs typeface="2  Titr" pitchFamily="2" charset="-78"/>
              </a:rPr>
              <a:t>جدول نتایج ماموگرافی بر اساس بایراد در سامانه سیب</a:t>
            </a:r>
            <a:br>
              <a:rPr lang="fa-IR" sz="2400" dirty="0">
                <a:cs typeface="2  Titr" pitchFamily="2" charset="-78"/>
              </a:rPr>
            </a:br>
            <a:endParaRPr lang="fa-IR" sz="2400" dirty="0">
              <a:cs typeface="2  Titr" pitchFamily="2" charset="-78"/>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2399" y="1164921"/>
            <a:ext cx="8504657" cy="405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84013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364" y="588724"/>
            <a:ext cx="8693063" cy="5512388"/>
          </a:xfrm>
        </p:spPr>
        <p:txBody>
          <a:bodyPr/>
          <a:lstStyle/>
          <a:p>
            <a:pPr marL="0" lvl="0" indent="0" algn="r" rtl="1">
              <a:buNone/>
            </a:pPr>
            <a:r>
              <a:rPr lang="fa-IR" sz="2400" b="1" dirty="0" smtClean="0">
                <a:latin typeface="+mj-lt"/>
                <a:ea typeface="+mj-ea"/>
                <a:cs typeface="2  Titr" pitchFamily="2" charset="-78"/>
              </a:rPr>
              <a:t>   </a:t>
            </a:r>
            <a:r>
              <a:rPr lang="fa-IR" sz="2400" b="1" dirty="0" smtClean="0">
                <a:latin typeface="+mj-lt"/>
                <a:ea typeface="+mj-ea"/>
                <a:cs typeface="2  Titr" pitchFamily="2" charset="-78"/>
                <a:hlinkClick r:id="rId2" action="ppaction://hlinkfile"/>
              </a:rPr>
              <a:t>ثبت نتایج پاپ اسمیر در سامانه سیب </a:t>
            </a:r>
            <a:r>
              <a:rPr lang="fa-IR" sz="2400" b="1" dirty="0" smtClean="0">
                <a:latin typeface="+mj-lt"/>
                <a:ea typeface="+mj-ea"/>
                <a:cs typeface="2  Titr" pitchFamily="2" charset="-78"/>
              </a:rPr>
              <a:t>:</a:t>
            </a:r>
            <a:r>
              <a:rPr lang="en-US" sz="1800" b="1" dirty="0">
                <a:cs typeface="2  Titr" pitchFamily="2" charset="-78"/>
              </a:rPr>
              <a:t/>
            </a:r>
            <a:br>
              <a:rPr lang="en-US" sz="1800" b="1" dirty="0">
                <a:cs typeface="2  Titr" pitchFamily="2" charset="-78"/>
              </a:rPr>
            </a:br>
            <a:endParaRPr lang="fa-IR" sz="1800" b="1" dirty="0" smtClean="0">
              <a:cs typeface="2  Titr" pitchFamily="2" charset="-78"/>
            </a:endParaRPr>
          </a:p>
          <a:p>
            <a:pPr marL="457200" indent="-457200" algn="r" rtl="1">
              <a:buFont typeface="+mj-lt"/>
              <a:buAutoNum type="arabicPeriod"/>
            </a:pPr>
            <a:r>
              <a:rPr lang="fa-IR" sz="2400" kern="1200" dirty="0" smtClean="0">
                <a:solidFill>
                  <a:schemeClr val="accent4">
                    <a:lumMod val="50000"/>
                  </a:schemeClr>
                </a:solidFill>
                <a:cs typeface="2  Mitra" pitchFamily="2" charset="-78"/>
              </a:rPr>
              <a:t>خدمت تاریخچه باروری و یائسگی</a:t>
            </a:r>
          </a:p>
          <a:p>
            <a:pPr marL="457200" lvl="0" indent="-457200" algn="r" rtl="1">
              <a:buFont typeface="+mj-lt"/>
              <a:buAutoNum type="arabicPeriod"/>
            </a:pPr>
            <a:r>
              <a:rPr lang="fa-IR" sz="2400" kern="1200" dirty="0" smtClean="0">
                <a:solidFill>
                  <a:schemeClr val="accent4">
                    <a:lumMod val="50000"/>
                  </a:schemeClr>
                </a:solidFill>
                <a:cs typeface="2  Mitra" pitchFamily="2" charset="-78"/>
              </a:rPr>
              <a:t>گزارش آزمایشات</a:t>
            </a:r>
          </a:p>
          <a:p>
            <a:pPr marL="457200" lvl="0" indent="-457200" algn="r" rtl="1">
              <a:buFont typeface="+mj-lt"/>
              <a:buAutoNum type="arabicPeriod"/>
            </a:pPr>
            <a:r>
              <a:rPr lang="fa-IR" sz="2400" kern="1200" dirty="0" smtClean="0">
                <a:solidFill>
                  <a:schemeClr val="accent4">
                    <a:lumMod val="50000"/>
                  </a:schemeClr>
                </a:solidFill>
                <a:cs typeface="2  Mitra" pitchFamily="2" charset="-78"/>
              </a:rPr>
              <a:t>خدمت </a:t>
            </a:r>
            <a:r>
              <a:rPr lang="fa-IR" sz="2400" kern="1200" dirty="0">
                <a:solidFill>
                  <a:schemeClr val="accent4">
                    <a:lumMod val="50000"/>
                  </a:schemeClr>
                </a:solidFill>
                <a:cs typeface="2  Mitra" pitchFamily="2" charset="-78"/>
              </a:rPr>
              <a:t>غربالگری و تشخیص زودهنگام سرطان سرویکس</a:t>
            </a:r>
          </a:p>
          <a:p>
            <a:pPr marL="0" lvl="0" indent="0" algn="r" rtl="1">
              <a:buNone/>
            </a:pPr>
            <a:r>
              <a:rPr lang="fa-IR" sz="2000" b="1" dirty="0" smtClean="0">
                <a:latin typeface="+mj-lt"/>
                <a:ea typeface="+mj-ea"/>
                <a:cs typeface="2  Titr" pitchFamily="2" charset="-78"/>
              </a:rPr>
              <a:t> </a:t>
            </a:r>
          </a:p>
          <a:p>
            <a:pPr marL="0" lvl="0" indent="0" algn="r" rtl="1">
              <a:buNone/>
            </a:pPr>
            <a:r>
              <a:rPr lang="fa-IR" sz="2400" b="1" dirty="0" smtClean="0">
                <a:latin typeface="+mj-lt"/>
                <a:ea typeface="+mj-ea"/>
                <a:cs typeface="2  Titr" pitchFamily="2" charset="-78"/>
                <a:hlinkClick r:id="rId2" action="ppaction://hlinkfile"/>
              </a:rPr>
              <a:t>ثبت نتایج ماموگرافی در سامانه سیب :</a:t>
            </a:r>
            <a:endParaRPr lang="fa-IR" sz="2000" b="1" dirty="0" smtClean="0">
              <a:latin typeface="+mj-lt"/>
              <a:ea typeface="+mj-ea"/>
              <a:cs typeface="2  Titr" pitchFamily="2" charset="-78"/>
            </a:endParaRPr>
          </a:p>
          <a:p>
            <a:pPr marL="457200" indent="-457200" algn="r" rtl="1">
              <a:buFont typeface="+mj-lt"/>
              <a:buAutoNum type="arabicPeriod"/>
            </a:pPr>
            <a:r>
              <a:rPr lang="fa-IR" sz="2400" kern="1200" dirty="0">
                <a:solidFill>
                  <a:schemeClr val="accent4">
                    <a:lumMod val="50000"/>
                  </a:schemeClr>
                </a:solidFill>
                <a:cs typeface="2  Mitra" pitchFamily="2" charset="-78"/>
              </a:rPr>
              <a:t>خدمت تاریخچه باروری و یائسگی</a:t>
            </a:r>
          </a:p>
          <a:p>
            <a:pPr marL="457200" lvl="0" indent="-457200" algn="r" rtl="1">
              <a:buFont typeface="+mj-lt"/>
              <a:buAutoNum type="arabicPeriod"/>
            </a:pPr>
            <a:r>
              <a:rPr lang="fa-IR" sz="2400" kern="1200" dirty="0" smtClean="0">
                <a:solidFill>
                  <a:schemeClr val="accent4">
                    <a:lumMod val="50000"/>
                  </a:schemeClr>
                </a:solidFill>
                <a:cs typeface="2  Mitra" pitchFamily="2" charset="-78"/>
              </a:rPr>
              <a:t>خدمت </a:t>
            </a:r>
            <a:r>
              <a:rPr lang="fa-IR" sz="2400" kern="1200" dirty="0">
                <a:solidFill>
                  <a:schemeClr val="accent4">
                    <a:lumMod val="50000"/>
                  </a:schemeClr>
                </a:solidFill>
                <a:cs typeface="2  Mitra" pitchFamily="2" charset="-78"/>
              </a:rPr>
              <a:t>غربالگری و تشخیص زودهنگام سرطان </a:t>
            </a:r>
            <a:r>
              <a:rPr lang="fa-IR" sz="2400" kern="1200" dirty="0" smtClean="0">
                <a:solidFill>
                  <a:schemeClr val="accent4">
                    <a:lumMod val="50000"/>
                  </a:schemeClr>
                </a:solidFill>
                <a:cs typeface="2  Mitra" pitchFamily="2" charset="-78"/>
              </a:rPr>
              <a:t>پستان</a:t>
            </a:r>
          </a:p>
          <a:p>
            <a:pPr marL="0" lvl="0" indent="0" algn="r" rtl="1">
              <a:buNone/>
            </a:pPr>
            <a:r>
              <a:rPr lang="fa-IR" sz="2400" kern="1200" dirty="0">
                <a:solidFill>
                  <a:schemeClr val="accent4">
                    <a:lumMod val="50000"/>
                  </a:schemeClr>
                </a:solidFill>
                <a:cs typeface="2  Mitra" pitchFamily="2" charset="-78"/>
              </a:rPr>
              <a:t> </a:t>
            </a:r>
          </a:p>
          <a:p>
            <a:pPr marL="0" lvl="0" indent="0" algn="ctr" rtl="1">
              <a:buNone/>
            </a:pPr>
            <a:r>
              <a:rPr lang="fa-IR" sz="2400" u="sng" kern="1200" dirty="0" smtClean="0">
                <a:solidFill>
                  <a:schemeClr val="accent4">
                    <a:lumMod val="50000"/>
                  </a:schemeClr>
                </a:solidFill>
                <a:cs typeface="2  Mitra" pitchFamily="2" charset="-78"/>
              </a:rPr>
              <a:t>ثبت پیگیری موارد مشکوک ارجاع شده به سطح 2در قسمت اقدام یا ویزیت در سامانه باید انجام شود</a:t>
            </a:r>
            <a:r>
              <a:rPr lang="en-US" sz="2400" u="sng" kern="1200" dirty="0">
                <a:solidFill>
                  <a:schemeClr val="accent4">
                    <a:lumMod val="50000"/>
                  </a:schemeClr>
                </a:solidFill>
                <a:cs typeface="2  Mitra" pitchFamily="2" charset="-78"/>
              </a:rPr>
              <a:t/>
            </a:r>
            <a:br>
              <a:rPr lang="en-US" sz="2400" u="sng" kern="1200" dirty="0">
                <a:solidFill>
                  <a:schemeClr val="accent4">
                    <a:lumMod val="50000"/>
                  </a:schemeClr>
                </a:solidFill>
                <a:cs typeface="2  Mitra" pitchFamily="2" charset="-78"/>
              </a:rPr>
            </a:br>
            <a:r>
              <a:rPr lang="en-US" sz="2400" u="sng" kern="1200" dirty="0">
                <a:solidFill>
                  <a:schemeClr val="accent4">
                    <a:lumMod val="50000"/>
                  </a:schemeClr>
                </a:solidFill>
                <a:cs typeface="2  Mitra" pitchFamily="2" charset="-78"/>
              </a:rPr>
              <a:t/>
            </a:r>
            <a:br>
              <a:rPr lang="en-US" sz="2400" u="sng" kern="1200" dirty="0">
                <a:solidFill>
                  <a:schemeClr val="accent4">
                    <a:lumMod val="50000"/>
                  </a:schemeClr>
                </a:solidFill>
                <a:cs typeface="2  Mitra" pitchFamily="2" charset="-78"/>
              </a:rPr>
            </a:br>
            <a:endParaRPr lang="fa-IR" sz="2400" u="sng" kern="1200" dirty="0">
              <a:solidFill>
                <a:schemeClr val="accent4">
                  <a:lumMod val="50000"/>
                </a:schemeClr>
              </a:solidFill>
              <a:cs typeface="2  Mitra" pitchFamily="2" charset="-78"/>
            </a:endParaRPr>
          </a:p>
          <a:p>
            <a:pPr marL="0" indent="0" algn="r" rtl="1">
              <a:buNone/>
            </a:pPr>
            <a:endParaRPr lang="fa-IR" sz="2400" kern="1200" dirty="0">
              <a:solidFill>
                <a:schemeClr val="accent4">
                  <a:lumMod val="50000"/>
                </a:schemeClr>
              </a:solidFill>
              <a:cs typeface="2  Mitra" pitchFamily="2" charset="-78"/>
            </a:endParaRPr>
          </a:p>
        </p:txBody>
      </p:sp>
    </p:spTree>
    <p:extLst>
      <p:ext uri="{BB962C8B-B14F-4D97-AF65-F5344CB8AC3E}">
        <p14:creationId xmlns:p14="http://schemas.microsoft.com/office/powerpoint/2010/main" val="21223261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8175" y="2103437"/>
            <a:ext cx="6125228" cy="1929943"/>
          </a:xfrm>
        </p:spPr>
        <p:txBody>
          <a:bodyPr/>
          <a:lstStyle/>
          <a:p>
            <a:r>
              <a:rPr lang="fa-IR" sz="6000" b="0" dirty="0" smtClean="0">
                <a:ln w="18415" cmpd="sng">
                  <a:solidFill>
                    <a:srgbClr val="FFFFFF"/>
                  </a:solidFill>
                  <a:prstDash val="solid"/>
                </a:ln>
                <a:solidFill>
                  <a:srgbClr val="FFFFFF"/>
                </a:solidFill>
                <a:effectLst>
                  <a:outerShdw blurRad="63500" dir="3600000" algn="tl" rotWithShape="0">
                    <a:srgbClr val="000000">
                      <a:alpha val="70000"/>
                    </a:srgbClr>
                  </a:outerShdw>
                </a:effectLst>
                <a:cs typeface="2  Titr" pitchFamily="2" charset="-78"/>
              </a:rPr>
              <a:t>پزشک</a:t>
            </a:r>
            <a:endParaRPr lang="fa-IR" sz="6000" b="0" dirty="0">
              <a:ln w="18415" cmpd="sng">
                <a:solidFill>
                  <a:srgbClr val="FFFFFF"/>
                </a:solidFill>
                <a:prstDash val="solid"/>
              </a:ln>
              <a:solidFill>
                <a:srgbClr val="FFFFFF"/>
              </a:solidFill>
              <a:effectLst>
                <a:outerShdw blurRad="63500" dir="3600000" algn="tl" rotWithShape="0">
                  <a:srgbClr val="000000">
                    <a:alpha val="70000"/>
                  </a:srgbClr>
                </a:outerShdw>
              </a:effectLst>
              <a:cs typeface="2  Titr" pitchFamily="2" charset="-78"/>
            </a:endParaRPr>
          </a:p>
        </p:txBody>
      </p:sp>
    </p:spTree>
    <p:extLst>
      <p:ext uri="{BB962C8B-B14F-4D97-AF65-F5344CB8AC3E}">
        <p14:creationId xmlns:p14="http://schemas.microsoft.com/office/powerpoint/2010/main" val="24320197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4920" y="350728"/>
            <a:ext cx="7214991" cy="916597"/>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algn="r"/>
            <a:r>
              <a:rPr lang="fa-IR" dirty="0">
                <a:cs typeface="2  Titr" pitchFamily="2" charset="-78"/>
              </a:rPr>
              <a:t>انتظارات از </a:t>
            </a:r>
            <a:r>
              <a:rPr lang="fa-IR" dirty="0" smtClean="0">
                <a:cs typeface="2  Titr" pitchFamily="2" charset="-78"/>
              </a:rPr>
              <a:t>پزشک:</a:t>
            </a:r>
            <a:endParaRPr lang="fa-IR" dirty="0">
              <a:cs typeface="2  Titr" pitchFamily="2" charset="-78"/>
            </a:endParaRPr>
          </a:p>
        </p:txBody>
      </p:sp>
      <p:sp>
        <p:nvSpPr>
          <p:cNvPr id="3" name="Content Placeholder 2"/>
          <p:cNvSpPr>
            <a:spLocks noGrp="1"/>
          </p:cNvSpPr>
          <p:nvPr>
            <p:ph idx="1"/>
          </p:nvPr>
        </p:nvSpPr>
        <p:spPr>
          <a:xfrm>
            <a:off x="450937" y="1224420"/>
            <a:ext cx="8010395" cy="4525963"/>
          </a:xfrm>
        </p:spPr>
        <p:txBody>
          <a:bodyPr/>
          <a:lstStyle/>
          <a:p>
            <a:pPr algn="r" rtl="1">
              <a:buFont typeface="Wingdings" pitchFamily="2" charset="2"/>
              <a:buChar char="§"/>
            </a:pPr>
            <a:r>
              <a:rPr lang="fa-IR" sz="2400" kern="1200" dirty="0">
                <a:solidFill>
                  <a:schemeClr val="accent4">
                    <a:lumMod val="50000"/>
                  </a:schemeClr>
                </a:solidFill>
                <a:cs typeface="2  Mitra" pitchFamily="2" charset="-78"/>
              </a:rPr>
              <a:t>بررسي موارد ارجاع شده از مراقب سلامت، بهورز و ماما(مطابق با بوکلت ارجاع شده اند</a:t>
            </a:r>
            <a:r>
              <a:rPr lang="fa-IR" sz="2400" kern="1200" dirty="0" smtClean="0">
                <a:solidFill>
                  <a:schemeClr val="accent4">
                    <a:lumMod val="50000"/>
                  </a:schemeClr>
                </a:solidFill>
                <a:cs typeface="2  Mitra" pitchFamily="2" charset="-78"/>
              </a:rPr>
              <a:t>)</a:t>
            </a:r>
            <a:endParaRPr lang="en-US" sz="2400" kern="1200" dirty="0" smtClean="0">
              <a:solidFill>
                <a:schemeClr val="accent4">
                  <a:lumMod val="50000"/>
                </a:schemeClr>
              </a:solidFill>
              <a:cs typeface="2  Mitra" pitchFamily="2" charset="-78"/>
            </a:endParaRPr>
          </a:p>
          <a:p>
            <a:pPr algn="r" rtl="1">
              <a:buFont typeface="Wingdings" pitchFamily="2" charset="2"/>
              <a:buChar char="§"/>
            </a:pPr>
            <a:r>
              <a:rPr lang="fa-IR" sz="2400" kern="1200" dirty="0">
                <a:solidFill>
                  <a:schemeClr val="accent4">
                    <a:lumMod val="50000"/>
                  </a:schemeClr>
                </a:solidFill>
                <a:cs typeface="2  Mitra" pitchFamily="2" charset="-78"/>
              </a:rPr>
              <a:t>بررسي پاراكلينيك ودرخواست آزمايشات كامل وبررسي نتايج آزمايشات قبلي فرد</a:t>
            </a:r>
            <a:r>
              <a:rPr lang="en-US" sz="2400" kern="1200" dirty="0">
                <a:solidFill>
                  <a:schemeClr val="accent4">
                    <a:lumMod val="50000"/>
                  </a:schemeClr>
                </a:solidFill>
                <a:cs typeface="2  Mitra" pitchFamily="2" charset="-78"/>
              </a:rPr>
              <a:t> </a:t>
            </a:r>
            <a:r>
              <a:rPr lang="en-US" sz="2400" kern="1200" dirty="0" smtClean="0">
                <a:solidFill>
                  <a:schemeClr val="accent4">
                    <a:lumMod val="50000"/>
                  </a:schemeClr>
                </a:solidFill>
                <a:cs typeface="2  Mitra" pitchFamily="2" charset="-78"/>
              </a:rPr>
              <a:t>.</a:t>
            </a:r>
          </a:p>
          <a:p>
            <a:pPr algn="r" rtl="1">
              <a:buFont typeface="Wingdings" pitchFamily="2" charset="2"/>
              <a:buChar char="§"/>
            </a:pPr>
            <a:r>
              <a:rPr lang="fa-IR" sz="2400" kern="1200" dirty="0">
                <a:solidFill>
                  <a:schemeClr val="accent4">
                    <a:lumMod val="50000"/>
                  </a:schemeClr>
                </a:solidFill>
                <a:cs typeface="2  Mitra" pitchFamily="2" charset="-78"/>
              </a:rPr>
              <a:t>آموزش و مشاوره چهره به چهره درتمامي مراحل ارزيابي</a:t>
            </a:r>
            <a:r>
              <a:rPr lang="en-US" sz="2400" kern="1200" dirty="0" smtClean="0">
                <a:solidFill>
                  <a:schemeClr val="accent4">
                    <a:lumMod val="50000"/>
                  </a:schemeClr>
                </a:solidFill>
                <a:cs typeface="2  Mitra" pitchFamily="2" charset="-78"/>
              </a:rPr>
              <a:t>.</a:t>
            </a:r>
          </a:p>
          <a:p>
            <a:pPr algn="r" rtl="1">
              <a:buFont typeface="Wingdings" pitchFamily="2" charset="2"/>
              <a:buChar char="§"/>
            </a:pPr>
            <a:r>
              <a:rPr lang="fa-IR" sz="2400" kern="1200" dirty="0">
                <a:solidFill>
                  <a:schemeClr val="accent4">
                    <a:lumMod val="50000"/>
                  </a:schemeClr>
                </a:solidFill>
                <a:cs typeface="2  Mitra" pitchFamily="2" charset="-78"/>
              </a:rPr>
              <a:t>مديريت برنامه در منطقه تحت پوشش از </a:t>
            </a:r>
            <a:r>
              <a:rPr lang="fa-IR" sz="2400" kern="1200" dirty="0" smtClean="0">
                <a:solidFill>
                  <a:schemeClr val="accent4">
                    <a:lumMod val="50000"/>
                  </a:schemeClr>
                </a:solidFill>
                <a:cs typeface="2  Mitra" pitchFamily="2" charset="-78"/>
              </a:rPr>
              <a:t>طريق:</a:t>
            </a:r>
          </a:p>
          <a:p>
            <a:pPr algn="r" rtl="1">
              <a:buFont typeface="Wingdings" pitchFamily="2" charset="2"/>
              <a:buChar char="§"/>
            </a:pPr>
            <a:r>
              <a:rPr lang="fa-IR" sz="2400" kern="1200" dirty="0" smtClean="0">
                <a:solidFill>
                  <a:schemeClr val="accent4">
                    <a:lumMod val="50000"/>
                  </a:schemeClr>
                </a:solidFill>
                <a:cs typeface="2  Mitra" pitchFamily="2" charset="-78"/>
              </a:rPr>
              <a:t> </a:t>
            </a:r>
            <a:r>
              <a:rPr lang="fa-IR" sz="2400" kern="1200" dirty="0">
                <a:solidFill>
                  <a:schemeClr val="accent4">
                    <a:lumMod val="50000"/>
                  </a:schemeClr>
                </a:solidFill>
                <a:cs typeface="2  Mitra" pitchFamily="2" charset="-78"/>
              </a:rPr>
              <a:t>برنامه ريزي </a:t>
            </a:r>
            <a:r>
              <a:rPr lang="fa-IR" sz="2400" kern="1200" dirty="0" smtClean="0">
                <a:solidFill>
                  <a:schemeClr val="accent4">
                    <a:lumMod val="50000"/>
                  </a:schemeClr>
                </a:solidFill>
                <a:cs typeface="2  Mitra" pitchFamily="2" charset="-78"/>
              </a:rPr>
              <a:t>خدمات و </a:t>
            </a:r>
            <a:r>
              <a:rPr lang="fa-IR" sz="2400" kern="1200" dirty="0">
                <a:solidFill>
                  <a:schemeClr val="accent4">
                    <a:lumMod val="50000"/>
                  </a:schemeClr>
                </a:solidFill>
                <a:cs typeface="2  Mitra" pitchFamily="2" charset="-78"/>
              </a:rPr>
              <a:t>برنامه </a:t>
            </a:r>
            <a:r>
              <a:rPr lang="fa-IR" sz="2400" kern="1200" dirty="0" smtClean="0">
                <a:solidFill>
                  <a:schemeClr val="accent4">
                    <a:lumMod val="50000"/>
                  </a:schemeClr>
                </a:solidFill>
                <a:cs typeface="2  Mitra" pitchFamily="2" charset="-78"/>
              </a:rPr>
              <a:t>ريزي آموزشي</a:t>
            </a:r>
          </a:p>
          <a:p>
            <a:pPr algn="r" rtl="1">
              <a:buFont typeface="Wingdings" pitchFamily="2" charset="2"/>
              <a:buChar char="§"/>
            </a:pPr>
            <a:r>
              <a:rPr lang="fa-IR" sz="2400" kern="1200" dirty="0" smtClean="0">
                <a:solidFill>
                  <a:schemeClr val="accent4">
                    <a:lumMod val="50000"/>
                  </a:schemeClr>
                </a:solidFill>
                <a:cs typeface="2  Mitra" pitchFamily="2" charset="-78"/>
              </a:rPr>
              <a:t>پايش </a:t>
            </a:r>
            <a:r>
              <a:rPr lang="fa-IR" sz="2400" kern="1200" dirty="0">
                <a:solidFill>
                  <a:schemeClr val="accent4">
                    <a:lumMod val="50000"/>
                  </a:schemeClr>
                </a:solidFill>
                <a:cs typeface="2  Mitra" pitchFamily="2" charset="-78"/>
              </a:rPr>
              <a:t>مستمر روند اجراي </a:t>
            </a:r>
            <a:r>
              <a:rPr lang="fa-IR" sz="2400" kern="1200" dirty="0" smtClean="0">
                <a:solidFill>
                  <a:schemeClr val="accent4">
                    <a:lumMod val="50000"/>
                  </a:schemeClr>
                </a:solidFill>
                <a:cs typeface="2  Mitra" pitchFamily="2" charset="-78"/>
              </a:rPr>
              <a:t>برنامه</a:t>
            </a:r>
          </a:p>
          <a:p>
            <a:pPr algn="r" rtl="1">
              <a:buFont typeface="Wingdings" pitchFamily="2" charset="2"/>
              <a:buChar char="§"/>
            </a:pPr>
            <a:r>
              <a:rPr lang="fa-IR" sz="2400" kern="1200" dirty="0" smtClean="0">
                <a:solidFill>
                  <a:schemeClr val="accent4">
                    <a:lumMod val="50000"/>
                  </a:schemeClr>
                </a:solidFill>
                <a:cs typeface="2  Mitra" pitchFamily="2" charset="-78"/>
              </a:rPr>
              <a:t> </a:t>
            </a:r>
            <a:r>
              <a:rPr lang="fa-IR" sz="2400" kern="1200" dirty="0">
                <a:solidFill>
                  <a:schemeClr val="accent4">
                    <a:lumMod val="50000"/>
                  </a:schemeClr>
                </a:solidFill>
                <a:cs typeface="2  Mitra" pitchFamily="2" charset="-78"/>
              </a:rPr>
              <a:t>برگزاري جلسات درون بخشي و برون </a:t>
            </a:r>
            <a:r>
              <a:rPr lang="fa-IR" sz="2400" kern="1200" dirty="0" smtClean="0">
                <a:solidFill>
                  <a:schemeClr val="accent4">
                    <a:lumMod val="50000"/>
                  </a:schemeClr>
                </a:solidFill>
                <a:cs typeface="2  Mitra" pitchFamily="2" charset="-78"/>
              </a:rPr>
              <a:t>بخشي</a:t>
            </a:r>
          </a:p>
          <a:p>
            <a:pPr algn="r" rtl="1">
              <a:buFont typeface="Wingdings" pitchFamily="2" charset="2"/>
              <a:buChar char="§"/>
            </a:pPr>
            <a:r>
              <a:rPr lang="fa-IR" sz="2400" kern="1200" dirty="0" smtClean="0">
                <a:solidFill>
                  <a:schemeClr val="accent4">
                    <a:lumMod val="50000"/>
                  </a:schemeClr>
                </a:solidFill>
                <a:cs typeface="2  Mitra" pitchFamily="2" charset="-78"/>
              </a:rPr>
              <a:t>هماهنگي </a:t>
            </a:r>
            <a:r>
              <a:rPr lang="fa-IR" sz="2400" kern="1200" dirty="0">
                <a:solidFill>
                  <a:schemeClr val="accent4">
                    <a:lumMod val="50000"/>
                  </a:schemeClr>
                </a:solidFill>
                <a:cs typeface="2  Mitra" pitchFamily="2" charset="-78"/>
              </a:rPr>
              <a:t>با مركز بهداشت شهرستان جهت پشتيباني برنامه</a:t>
            </a:r>
            <a:r>
              <a:rPr lang="en-US" sz="2400" kern="1200" dirty="0">
                <a:solidFill>
                  <a:schemeClr val="accent4">
                    <a:lumMod val="50000"/>
                  </a:schemeClr>
                </a:solidFill>
                <a:cs typeface="2  Mitra" pitchFamily="2" charset="-78"/>
              </a:rPr>
              <a:t>.</a:t>
            </a:r>
          </a:p>
          <a:p>
            <a:pPr marL="0" indent="0" algn="r" rtl="1">
              <a:buNone/>
            </a:pPr>
            <a:r>
              <a:rPr lang="en-US" sz="2400" kern="1200" dirty="0">
                <a:solidFill>
                  <a:schemeClr val="accent4">
                    <a:lumMod val="50000"/>
                  </a:schemeClr>
                </a:solidFill>
                <a:cs typeface="2  Mitra" pitchFamily="2" charset="-78"/>
              </a:rPr>
              <a:t/>
            </a:r>
            <a:br>
              <a:rPr lang="en-US" sz="2400" kern="1200" dirty="0">
                <a:solidFill>
                  <a:schemeClr val="accent4">
                    <a:lumMod val="50000"/>
                  </a:schemeClr>
                </a:solidFill>
                <a:cs typeface="2  Mitra" pitchFamily="2" charset="-78"/>
              </a:rPr>
            </a:br>
            <a:r>
              <a:rPr lang="en-US" sz="2400" kern="1200" dirty="0">
                <a:solidFill>
                  <a:schemeClr val="accent4">
                    <a:lumMod val="50000"/>
                  </a:schemeClr>
                </a:solidFill>
                <a:cs typeface="2  Mitra" pitchFamily="2" charset="-78"/>
              </a:rPr>
              <a:t/>
            </a:r>
            <a:br>
              <a:rPr lang="en-US" sz="2400" kern="1200" dirty="0">
                <a:solidFill>
                  <a:schemeClr val="accent4">
                    <a:lumMod val="50000"/>
                  </a:schemeClr>
                </a:solidFill>
                <a:cs typeface="2  Mitra" pitchFamily="2" charset="-78"/>
              </a:rPr>
            </a:br>
            <a:r>
              <a:rPr lang="en-US" sz="2400" kern="1200" dirty="0">
                <a:solidFill>
                  <a:schemeClr val="accent4">
                    <a:lumMod val="50000"/>
                  </a:schemeClr>
                </a:solidFill>
                <a:cs typeface="2  Mitra" pitchFamily="2" charset="-78"/>
              </a:rPr>
              <a:t/>
            </a:r>
            <a:br>
              <a:rPr lang="en-US" sz="2400" kern="1200" dirty="0">
                <a:solidFill>
                  <a:schemeClr val="accent4">
                    <a:lumMod val="50000"/>
                  </a:schemeClr>
                </a:solidFill>
                <a:cs typeface="2  Mitra" pitchFamily="2" charset="-78"/>
              </a:rPr>
            </a:br>
            <a:endParaRPr lang="fa-IR" sz="2400" kern="1200" dirty="0">
              <a:solidFill>
                <a:schemeClr val="accent4">
                  <a:lumMod val="50000"/>
                </a:schemeClr>
              </a:solidFill>
              <a:cs typeface="2  Mitra" pitchFamily="2" charset="-78"/>
            </a:endParaRPr>
          </a:p>
          <a:p>
            <a:pPr marL="0" indent="0" algn="r" rtl="1">
              <a:buNone/>
            </a:pPr>
            <a:endParaRPr lang="fa-IR" sz="2400" kern="1200" dirty="0">
              <a:solidFill>
                <a:schemeClr val="accent4">
                  <a:lumMod val="50000"/>
                </a:schemeClr>
              </a:solidFill>
              <a:cs typeface="2  Mitra" pitchFamily="2" charset="-78"/>
            </a:endParaRPr>
          </a:p>
        </p:txBody>
      </p:sp>
    </p:spTree>
    <p:extLst>
      <p:ext uri="{BB962C8B-B14F-4D97-AF65-F5344CB8AC3E}">
        <p14:creationId xmlns:p14="http://schemas.microsoft.com/office/powerpoint/2010/main" val="22408418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2066" y="136852"/>
            <a:ext cx="5486400" cy="877756"/>
          </a:xfrm>
        </p:spPr>
        <p:txBody>
          <a:bodyPr/>
          <a:lstStyle/>
          <a:p>
            <a:pPr algn="r"/>
            <a:r>
              <a:rPr lang="fa-IR" dirty="0">
                <a:cs typeface="2  Titr" pitchFamily="2" charset="-78"/>
                <a:hlinkClick r:id="rId2" action="ppaction://hlinkfile"/>
              </a:rPr>
              <a:t>نحوه ارائه </a:t>
            </a:r>
            <a:r>
              <a:rPr lang="fa-IR" dirty="0" smtClean="0">
                <a:cs typeface="2  Titr" pitchFamily="2" charset="-78"/>
                <a:hlinkClick r:id="rId2" action="ppaction://hlinkfile"/>
              </a:rPr>
              <a:t>خدمات توسط </a:t>
            </a:r>
            <a:r>
              <a:rPr lang="fa-IR" dirty="0">
                <a:cs typeface="2  Titr" pitchFamily="2" charset="-78"/>
                <a:hlinkClick r:id="rId2" action="ppaction://hlinkfile"/>
              </a:rPr>
              <a:t>پزشک</a:t>
            </a:r>
            <a:endParaRPr lang="fa-IR" dirty="0">
              <a:cs typeface="2  Titr" pitchFamily="2" charset="-78"/>
            </a:endParaRPr>
          </a:p>
        </p:txBody>
      </p:sp>
      <p:sp>
        <p:nvSpPr>
          <p:cNvPr id="3" name="Content Placeholder 2"/>
          <p:cNvSpPr>
            <a:spLocks noGrp="1"/>
          </p:cNvSpPr>
          <p:nvPr>
            <p:ph idx="1"/>
          </p:nvPr>
        </p:nvSpPr>
        <p:spPr>
          <a:xfrm>
            <a:off x="375780" y="1036528"/>
            <a:ext cx="8567803" cy="5163856"/>
          </a:xfrm>
        </p:spPr>
        <p:txBody>
          <a:bodyPr/>
          <a:lstStyle/>
          <a:p>
            <a:pPr marL="0" indent="0" algn="just" rtl="1">
              <a:buNone/>
            </a:pPr>
            <a:r>
              <a:rPr lang="fa-IR" sz="2400" kern="1200" dirty="0">
                <a:solidFill>
                  <a:schemeClr val="accent4">
                    <a:lumMod val="50000"/>
                  </a:schemeClr>
                </a:solidFill>
                <a:cs typeface="2  Mitra" pitchFamily="2" charset="-78"/>
              </a:rPr>
              <a:t>زمانی که میانسال به پزشک ارجاع داده می شود ، پزشک می بایست ابتدا در منوی</a:t>
            </a:r>
          </a:p>
          <a:p>
            <a:pPr marL="0" indent="0" algn="just" rtl="1">
              <a:buNone/>
            </a:pPr>
            <a:r>
              <a:rPr lang="fa-IR" sz="2400" kern="1200" dirty="0" smtClean="0">
                <a:solidFill>
                  <a:schemeClr val="accent4">
                    <a:lumMod val="50000"/>
                  </a:schemeClr>
                </a:solidFill>
                <a:cs typeface="2  Mitra" pitchFamily="2" charset="-78"/>
              </a:rPr>
              <a:t>سربرگ </a:t>
            </a:r>
            <a:r>
              <a:rPr lang="fa-IR" sz="2400" kern="1200" dirty="0">
                <a:solidFill>
                  <a:schemeClr val="accent4">
                    <a:lumMod val="50000"/>
                  </a:schemeClr>
                </a:solidFill>
                <a:cs typeface="2  Mitra" pitchFamily="2" charset="-78"/>
              </a:rPr>
              <a:t>پیام ها   </a:t>
            </a:r>
            <a:r>
              <a:rPr lang="fa-IR" sz="2400" kern="1200" dirty="0" smtClean="0">
                <a:solidFill>
                  <a:schemeClr val="accent4">
                    <a:lumMod val="50000"/>
                  </a:schemeClr>
                </a:solidFill>
                <a:cs typeface="2  Mitra" pitchFamily="2" charset="-78"/>
              </a:rPr>
              <a:t>      ارجاعات </a:t>
            </a:r>
            <a:r>
              <a:rPr lang="fa-IR" sz="2400" kern="1200" dirty="0">
                <a:solidFill>
                  <a:schemeClr val="accent4">
                    <a:lumMod val="50000"/>
                  </a:schemeClr>
                </a:solidFill>
                <a:cs typeface="2  Mitra" pitchFamily="2" charset="-78"/>
              </a:rPr>
              <a:t>دریافتی مراجعه و پس از جستجوي کد </a:t>
            </a:r>
            <a:r>
              <a:rPr lang="fa-IR" sz="2400" kern="1200" dirty="0" smtClean="0">
                <a:solidFill>
                  <a:schemeClr val="accent4">
                    <a:lumMod val="50000"/>
                  </a:schemeClr>
                </a:solidFill>
                <a:cs typeface="2  Mitra" pitchFamily="2" charset="-78"/>
              </a:rPr>
              <a:t>ملی با کلیک </a:t>
            </a:r>
            <a:r>
              <a:rPr lang="fa-IR" sz="2400" kern="1200" dirty="0">
                <a:solidFill>
                  <a:schemeClr val="accent4">
                    <a:lumMod val="50000"/>
                  </a:schemeClr>
                </a:solidFill>
                <a:cs typeface="2  Mitra" pitchFamily="2" charset="-78"/>
              </a:rPr>
              <a:t>بر روي باکس مشاهده علت ارجاع فرد را مشاهده </a:t>
            </a:r>
            <a:r>
              <a:rPr lang="fa-IR" sz="2400" kern="1200" dirty="0" smtClean="0">
                <a:solidFill>
                  <a:schemeClr val="accent4">
                    <a:lumMod val="50000"/>
                  </a:schemeClr>
                </a:solidFill>
                <a:cs typeface="2  Mitra" pitchFamily="2" charset="-78"/>
              </a:rPr>
              <a:t>نماید</a:t>
            </a:r>
          </a:p>
          <a:p>
            <a:pPr marL="0" indent="0" algn="just" rtl="1">
              <a:buNone/>
            </a:pPr>
            <a:r>
              <a:rPr lang="fa-IR" sz="2400" kern="1200" dirty="0" smtClean="0">
                <a:solidFill>
                  <a:schemeClr val="accent4">
                    <a:lumMod val="50000"/>
                  </a:schemeClr>
                </a:solidFill>
                <a:cs typeface="2  Mitra" pitchFamily="2" charset="-78"/>
              </a:rPr>
              <a:t> پس </a:t>
            </a:r>
            <a:r>
              <a:rPr lang="fa-IR" sz="2400" kern="1200" dirty="0">
                <a:solidFill>
                  <a:schemeClr val="accent4">
                    <a:lumMod val="50000"/>
                  </a:schemeClr>
                </a:solidFill>
                <a:cs typeface="2  Mitra" pitchFamily="2" charset="-78"/>
              </a:rPr>
              <a:t>از مشاهده ارجاع در قسمت ارجاعات دریافتی قبل از ثبت ویزیت ابتدا به سربرگ ارائه </a:t>
            </a:r>
            <a:r>
              <a:rPr lang="fa-IR" sz="2400" kern="1200" dirty="0" smtClean="0">
                <a:solidFill>
                  <a:schemeClr val="accent4">
                    <a:lumMod val="50000"/>
                  </a:schemeClr>
                </a:solidFill>
                <a:cs typeface="2  Mitra" pitchFamily="2" charset="-78"/>
              </a:rPr>
              <a:t>خدمت         </a:t>
            </a:r>
            <a:r>
              <a:rPr lang="fa-IR" sz="2400" kern="1200" dirty="0">
                <a:solidFill>
                  <a:schemeClr val="accent4">
                    <a:lumMod val="50000"/>
                  </a:schemeClr>
                </a:solidFill>
                <a:cs typeface="2  Mitra" pitchFamily="2" charset="-78"/>
              </a:rPr>
              <a:t>فهرست </a:t>
            </a:r>
            <a:r>
              <a:rPr lang="fa-IR" sz="2400" kern="1200" dirty="0" smtClean="0">
                <a:solidFill>
                  <a:schemeClr val="accent4">
                    <a:lumMod val="50000"/>
                  </a:schemeClr>
                </a:solidFill>
                <a:cs typeface="2  Mitra" pitchFamily="2" charset="-78"/>
              </a:rPr>
              <a:t>مراقبتها        مراقبتهاي </a:t>
            </a:r>
            <a:r>
              <a:rPr lang="fa-IR" sz="2400" kern="1200" dirty="0">
                <a:solidFill>
                  <a:schemeClr val="accent4">
                    <a:lumMod val="50000"/>
                  </a:schemeClr>
                </a:solidFill>
                <a:cs typeface="2  Mitra" pitchFamily="2" charset="-78"/>
              </a:rPr>
              <a:t>انجام نشده رفته و خدمت مورد نظر را بررسی و تکمیل نماید و سپس مجدداً در قسمت ارجاعات دریافتی </a:t>
            </a:r>
            <a:r>
              <a:rPr lang="fa-IR" sz="2400" u="sng" kern="1200" dirty="0">
                <a:solidFill>
                  <a:schemeClr val="accent4">
                    <a:lumMod val="50000"/>
                  </a:schemeClr>
                </a:solidFill>
                <a:cs typeface="2  Mitra" pitchFamily="2" charset="-78"/>
              </a:rPr>
              <a:t>ثبت ویزیت را انجام و به ارائه دهنده خدمت بازخورد </a:t>
            </a:r>
            <a:r>
              <a:rPr lang="fa-IR" sz="2400" kern="1200" dirty="0" smtClean="0">
                <a:solidFill>
                  <a:schemeClr val="accent4">
                    <a:lumMod val="50000"/>
                  </a:schemeClr>
                </a:solidFill>
                <a:cs typeface="2  Mitra" pitchFamily="2" charset="-78"/>
              </a:rPr>
              <a:t>ارسال نماید</a:t>
            </a:r>
          </a:p>
          <a:p>
            <a:pPr marL="0" indent="0" algn="ctr" rtl="1">
              <a:buNone/>
            </a:pPr>
            <a:endParaRPr lang="fa-IR" kern="1200" dirty="0" smtClean="0">
              <a:solidFill>
                <a:schemeClr val="accent4">
                  <a:lumMod val="50000"/>
                </a:schemeClr>
              </a:solidFill>
              <a:cs typeface="2  Mitra" pitchFamily="2" charset="-78"/>
            </a:endParaRPr>
          </a:p>
          <a:p>
            <a:pPr marL="0" indent="0" algn="ctr" rtl="1">
              <a:buNone/>
            </a:pPr>
            <a:r>
              <a:rPr lang="fa-IR" kern="1200" dirty="0" smtClean="0">
                <a:solidFill>
                  <a:schemeClr val="accent4">
                    <a:lumMod val="50000"/>
                  </a:schemeClr>
                </a:solidFill>
                <a:cs typeface="2  Mitra" pitchFamily="2" charset="-78"/>
              </a:rPr>
              <a:t>بازخوردی که به مراقب سلامت/بهورز ارسال می شود </a:t>
            </a:r>
            <a:r>
              <a:rPr lang="fa-IR" kern="1200" dirty="0">
                <a:solidFill>
                  <a:schemeClr val="accent4">
                    <a:lumMod val="50000"/>
                  </a:schemeClr>
                </a:solidFill>
                <a:cs typeface="2  Mitra" pitchFamily="2" charset="-78"/>
              </a:rPr>
              <a:t>باید گویا و واضح باشد و از </a:t>
            </a:r>
            <a:r>
              <a:rPr lang="fa-IR" kern="1200" dirty="0" smtClean="0">
                <a:solidFill>
                  <a:schemeClr val="accent4">
                    <a:lumMod val="50000"/>
                  </a:schemeClr>
                </a:solidFill>
                <a:cs typeface="2  Mitra" pitchFamily="2" charset="-78"/>
              </a:rPr>
              <a:t>ثبت جملات </a:t>
            </a:r>
            <a:r>
              <a:rPr lang="fa-IR" kern="1200" dirty="0">
                <a:solidFill>
                  <a:schemeClr val="accent4">
                    <a:lumMod val="50000"/>
                  </a:schemeClr>
                </a:solidFill>
                <a:cs typeface="2  Mitra" pitchFamily="2" charset="-78"/>
              </a:rPr>
              <a:t>کلی نظیر رویت شد، ویزیت شد، درمان شد پرهیز گردد </a:t>
            </a:r>
            <a:br>
              <a:rPr lang="fa-IR" kern="1200" dirty="0">
                <a:solidFill>
                  <a:schemeClr val="accent4">
                    <a:lumMod val="50000"/>
                  </a:schemeClr>
                </a:solidFill>
                <a:cs typeface="2  Mitra" pitchFamily="2" charset="-78"/>
              </a:rPr>
            </a:br>
            <a:r>
              <a:rPr lang="fa-IR" kern="1200" dirty="0" smtClean="0">
                <a:solidFill>
                  <a:schemeClr val="accent4">
                    <a:lumMod val="50000"/>
                  </a:schemeClr>
                </a:solidFill>
                <a:cs typeface="2  Mitra" pitchFamily="2" charset="-78"/>
              </a:rPr>
              <a:t> </a:t>
            </a:r>
            <a:r>
              <a:rPr lang="fa-IR" kern="1200" dirty="0">
                <a:solidFill>
                  <a:schemeClr val="accent4">
                    <a:lumMod val="50000"/>
                  </a:schemeClr>
                </a:solidFill>
                <a:cs typeface="2  Mitra" pitchFamily="2" charset="-78"/>
              </a:rPr>
              <a:t/>
            </a:r>
            <a:br>
              <a:rPr lang="fa-IR" kern="1200" dirty="0">
                <a:solidFill>
                  <a:schemeClr val="accent4">
                    <a:lumMod val="50000"/>
                  </a:schemeClr>
                </a:solidFill>
                <a:cs typeface="2  Mitra" pitchFamily="2" charset="-78"/>
              </a:rPr>
            </a:br>
            <a:r>
              <a:rPr lang="fa-IR" dirty="0"/>
              <a:t/>
            </a:r>
            <a:br>
              <a:rPr lang="fa-IR" dirty="0"/>
            </a:br>
            <a:endParaRPr lang="fa-IR" sz="2400" kern="1200" dirty="0">
              <a:solidFill>
                <a:schemeClr val="accent4">
                  <a:lumMod val="50000"/>
                </a:schemeClr>
              </a:solidFill>
              <a:cs typeface="2  Mitra" pitchFamily="2" charset="-78"/>
            </a:endParaRPr>
          </a:p>
        </p:txBody>
      </p:sp>
      <p:sp>
        <p:nvSpPr>
          <p:cNvPr id="5" name="Left Arrow 4"/>
          <p:cNvSpPr/>
          <p:nvPr/>
        </p:nvSpPr>
        <p:spPr>
          <a:xfrm>
            <a:off x="6989502" y="1528192"/>
            <a:ext cx="475989" cy="32567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6" name="Left Arrow 5"/>
          <p:cNvSpPr/>
          <p:nvPr/>
        </p:nvSpPr>
        <p:spPr>
          <a:xfrm>
            <a:off x="6876787" y="2722328"/>
            <a:ext cx="475989" cy="32567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Tree>
    <p:extLst>
      <p:ext uri="{BB962C8B-B14F-4D97-AF65-F5344CB8AC3E}">
        <p14:creationId xmlns:p14="http://schemas.microsoft.com/office/powerpoint/2010/main" val="29076438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8828" y="1765235"/>
            <a:ext cx="7665928" cy="1929943"/>
          </a:xfrm>
        </p:spPr>
        <p:txBody>
          <a:bodyPr/>
          <a:lstStyle/>
          <a:p>
            <a:r>
              <a:rPr lang="fa-IR" sz="5400" b="0" dirty="0" smtClean="0">
                <a:ln w="18415" cmpd="sng">
                  <a:solidFill>
                    <a:srgbClr val="FFFFFF"/>
                  </a:solidFill>
                  <a:prstDash val="solid"/>
                </a:ln>
                <a:solidFill>
                  <a:srgbClr val="FFFFFF"/>
                </a:solidFill>
                <a:effectLst>
                  <a:outerShdw blurRad="63500" dir="3600000" algn="tl" rotWithShape="0">
                    <a:srgbClr val="000000">
                      <a:alpha val="70000"/>
                    </a:srgbClr>
                  </a:outerShdw>
                </a:effectLst>
                <a:cs typeface="2  Titr" pitchFamily="2" charset="-78"/>
                <a:hlinkClick r:id="rId2" action="ppaction://hlinkpres?slideindex=1&amp;slidetitle="/>
              </a:rPr>
              <a:t>شاخص های برنامه میانسالان</a:t>
            </a:r>
            <a:endParaRPr lang="fa-IR" sz="5400" b="0" dirty="0">
              <a:ln w="18415" cmpd="sng">
                <a:solidFill>
                  <a:srgbClr val="FFFFFF"/>
                </a:solidFill>
                <a:prstDash val="solid"/>
              </a:ln>
              <a:solidFill>
                <a:srgbClr val="FFFFFF"/>
              </a:solidFill>
              <a:effectLst>
                <a:outerShdw blurRad="63500" dir="3600000" algn="tl" rotWithShape="0">
                  <a:srgbClr val="000000">
                    <a:alpha val="70000"/>
                  </a:srgbClr>
                </a:outerShdw>
              </a:effectLst>
              <a:cs typeface="2  Titr" pitchFamily="2" charset="-78"/>
            </a:endParaRPr>
          </a:p>
        </p:txBody>
      </p:sp>
    </p:spTree>
    <p:extLst>
      <p:ext uri="{BB962C8B-B14F-4D97-AF65-F5344CB8AC3E}">
        <p14:creationId xmlns:p14="http://schemas.microsoft.com/office/powerpoint/2010/main" val="10754617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6093" y="1402915"/>
            <a:ext cx="8304756" cy="2534423"/>
          </a:xfr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463" y="4033380"/>
            <a:ext cx="8430016" cy="2602456"/>
          </a:xfrm>
          <a:prstGeom prst="rect">
            <a:avLst/>
          </a:prstGeom>
        </p:spPr>
      </p:pic>
      <p:sp>
        <p:nvSpPr>
          <p:cNvPr id="7" name="Content Placeholder 2"/>
          <p:cNvSpPr txBox="1">
            <a:spLocks/>
          </p:cNvSpPr>
          <p:nvPr/>
        </p:nvSpPr>
        <p:spPr bwMode="auto">
          <a:xfrm>
            <a:off x="673273" y="162837"/>
            <a:ext cx="8010395" cy="73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rtl="1">
              <a:buNone/>
            </a:pPr>
            <a:r>
              <a:rPr lang="fa-IR" sz="2000" kern="1200" dirty="0" smtClean="0">
                <a:solidFill>
                  <a:schemeClr val="accent4">
                    <a:lumMod val="50000"/>
                  </a:schemeClr>
                </a:solidFill>
                <a:cs typeface="2  Titr" pitchFamily="2" charset="-78"/>
              </a:rPr>
              <a:t>تک تک خدمات ارائه شده به میانسالان به تفکیک </a:t>
            </a:r>
            <a:r>
              <a:rPr lang="fa-IR" sz="2000" dirty="0" smtClean="0">
                <a:solidFill>
                  <a:schemeClr val="accent4">
                    <a:lumMod val="50000"/>
                  </a:schemeClr>
                </a:solidFill>
                <a:cs typeface="2  Titr" pitchFamily="2" charset="-78"/>
              </a:rPr>
              <a:t>فرد ارائه دهنده و کل مرکز از مسیر گزارش مراقبتهای انجام شده قابل گزارشگیری می باشد</a:t>
            </a:r>
            <a:r>
              <a:rPr lang="en-US" sz="2000" dirty="0" smtClean="0">
                <a:solidFill>
                  <a:schemeClr val="accent4">
                    <a:lumMod val="50000"/>
                  </a:schemeClr>
                </a:solidFill>
                <a:cs typeface="2  Titr" pitchFamily="2" charset="-78"/>
              </a:rPr>
              <a:t> </a:t>
            </a:r>
            <a:r>
              <a:rPr lang="fa-IR" sz="2000" dirty="0" smtClean="0">
                <a:solidFill>
                  <a:schemeClr val="accent4">
                    <a:lumMod val="50000"/>
                  </a:schemeClr>
                </a:solidFill>
                <a:cs typeface="2  Titr" pitchFamily="2" charset="-78"/>
              </a:rPr>
              <a:t>و پس از انتخاب هر خدمت در باکس طبقه بندی موارد غیرطبیعی را می توان گزارشگیری نمود.</a:t>
            </a:r>
            <a:r>
              <a:rPr lang="en-US" sz="2000" kern="1200" dirty="0" smtClean="0">
                <a:solidFill>
                  <a:schemeClr val="accent4">
                    <a:lumMod val="50000"/>
                  </a:schemeClr>
                </a:solidFill>
                <a:cs typeface="2  Titr" pitchFamily="2" charset="-78"/>
              </a:rPr>
              <a:t/>
            </a:r>
            <a:br>
              <a:rPr lang="en-US" sz="2000" kern="1200" dirty="0" smtClean="0">
                <a:solidFill>
                  <a:schemeClr val="accent4">
                    <a:lumMod val="50000"/>
                  </a:schemeClr>
                </a:solidFill>
                <a:cs typeface="2  Titr" pitchFamily="2" charset="-78"/>
              </a:rPr>
            </a:br>
            <a:r>
              <a:rPr lang="en-US" sz="2000" kern="1200" dirty="0" smtClean="0">
                <a:solidFill>
                  <a:schemeClr val="accent4">
                    <a:lumMod val="50000"/>
                  </a:schemeClr>
                </a:solidFill>
                <a:cs typeface="2  Titr" pitchFamily="2" charset="-78"/>
              </a:rPr>
              <a:t/>
            </a:r>
            <a:br>
              <a:rPr lang="en-US" sz="2000" kern="1200" dirty="0" smtClean="0">
                <a:solidFill>
                  <a:schemeClr val="accent4">
                    <a:lumMod val="50000"/>
                  </a:schemeClr>
                </a:solidFill>
                <a:cs typeface="2  Titr" pitchFamily="2" charset="-78"/>
              </a:rPr>
            </a:br>
            <a:r>
              <a:rPr lang="en-US" sz="2000" kern="1200" dirty="0" smtClean="0">
                <a:solidFill>
                  <a:schemeClr val="accent4">
                    <a:lumMod val="50000"/>
                  </a:schemeClr>
                </a:solidFill>
                <a:cs typeface="2  Titr" pitchFamily="2" charset="-78"/>
              </a:rPr>
              <a:t/>
            </a:r>
            <a:br>
              <a:rPr lang="en-US" sz="2000" kern="1200" dirty="0" smtClean="0">
                <a:solidFill>
                  <a:schemeClr val="accent4">
                    <a:lumMod val="50000"/>
                  </a:schemeClr>
                </a:solidFill>
                <a:cs typeface="2  Titr" pitchFamily="2" charset="-78"/>
              </a:rPr>
            </a:br>
            <a:endParaRPr lang="fa-IR" sz="2000" kern="1200" dirty="0" smtClean="0">
              <a:solidFill>
                <a:schemeClr val="accent4">
                  <a:lumMod val="50000"/>
                </a:schemeClr>
              </a:solidFill>
              <a:cs typeface="2  Titr" pitchFamily="2" charset="-78"/>
            </a:endParaRPr>
          </a:p>
          <a:p>
            <a:pPr marL="0" indent="0" algn="r" rtl="1">
              <a:buFontTx/>
              <a:buNone/>
            </a:pPr>
            <a:endParaRPr lang="fa-IR" sz="2000" kern="1200" dirty="0">
              <a:solidFill>
                <a:schemeClr val="accent4">
                  <a:lumMod val="50000"/>
                </a:schemeClr>
              </a:solidFill>
              <a:cs typeface="2  Titr" pitchFamily="2" charset="-78"/>
            </a:endParaRPr>
          </a:p>
        </p:txBody>
      </p:sp>
    </p:spTree>
    <p:extLst>
      <p:ext uri="{BB962C8B-B14F-4D97-AF65-F5344CB8AC3E}">
        <p14:creationId xmlns:p14="http://schemas.microsoft.com/office/powerpoint/2010/main" val="28355521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33" y="1553229"/>
            <a:ext cx="8780746" cy="3613050"/>
          </a:xfrm>
          <a:prstGeom prst="rect">
            <a:avLst/>
          </a:prstGeom>
        </p:spPr>
      </p:pic>
      <p:sp>
        <p:nvSpPr>
          <p:cNvPr id="7" name="Content Placeholder 2"/>
          <p:cNvSpPr txBox="1">
            <a:spLocks/>
          </p:cNvSpPr>
          <p:nvPr/>
        </p:nvSpPr>
        <p:spPr bwMode="auto">
          <a:xfrm>
            <a:off x="651353" y="438411"/>
            <a:ext cx="7755175" cy="80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rtl="1">
              <a:buNone/>
            </a:pPr>
            <a:r>
              <a:rPr lang="fa-IR" sz="2000" dirty="0" smtClean="0">
                <a:solidFill>
                  <a:schemeClr val="accent4">
                    <a:lumMod val="50000"/>
                  </a:schemeClr>
                </a:solidFill>
                <a:cs typeface="2  Titr" pitchFamily="2" charset="-78"/>
              </a:rPr>
              <a:t>مسیر دیگر استخراج شاخصهای برنامه از گزارشهای دوره ای ، اداره سلامت میانسالان می باشد</a:t>
            </a:r>
            <a:r>
              <a:rPr lang="en-US" sz="2000" kern="1200" dirty="0" smtClean="0">
                <a:solidFill>
                  <a:schemeClr val="accent4">
                    <a:lumMod val="50000"/>
                  </a:schemeClr>
                </a:solidFill>
                <a:cs typeface="2  Titr" pitchFamily="2" charset="-78"/>
              </a:rPr>
              <a:t/>
            </a:r>
            <a:br>
              <a:rPr lang="en-US" sz="2000" kern="1200" dirty="0" smtClean="0">
                <a:solidFill>
                  <a:schemeClr val="accent4">
                    <a:lumMod val="50000"/>
                  </a:schemeClr>
                </a:solidFill>
                <a:cs typeface="2  Titr" pitchFamily="2" charset="-78"/>
              </a:rPr>
            </a:br>
            <a:r>
              <a:rPr lang="en-US" sz="2000" kern="1200" dirty="0" smtClean="0">
                <a:solidFill>
                  <a:schemeClr val="accent4">
                    <a:lumMod val="50000"/>
                  </a:schemeClr>
                </a:solidFill>
                <a:cs typeface="2  Titr" pitchFamily="2" charset="-78"/>
              </a:rPr>
              <a:t/>
            </a:r>
            <a:br>
              <a:rPr lang="en-US" sz="2000" kern="1200" dirty="0" smtClean="0">
                <a:solidFill>
                  <a:schemeClr val="accent4">
                    <a:lumMod val="50000"/>
                  </a:schemeClr>
                </a:solidFill>
                <a:cs typeface="2  Titr" pitchFamily="2" charset="-78"/>
              </a:rPr>
            </a:br>
            <a:r>
              <a:rPr lang="en-US" sz="2000" kern="1200" dirty="0" smtClean="0">
                <a:solidFill>
                  <a:schemeClr val="accent4">
                    <a:lumMod val="50000"/>
                  </a:schemeClr>
                </a:solidFill>
                <a:cs typeface="2  Titr" pitchFamily="2" charset="-78"/>
              </a:rPr>
              <a:t/>
            </a:r>
            <a:br>
              <a:rPr lang="en-US" sz="2000" kern="1200" dirty="0" smtClean="0">
                <a:solidFill>
                  <a:schemeClr val="accent4">
                    <a:lumMod val="50000"/>
                  </a:schemeClr>
                </a:solidFill>
                <a:cs typeface="2  Titr" pitchFamily="2" charset="-78"/>
              </a:rPr>
            </a:br>
            <a:endParaRPr lang="fa-IR" sz="2000" kern="1200" dirty="0" smtClean="0">
              <a:solidFill>
                <a:schemeClr val="accent4">
                  <a:lumMod val="50000"/>
                </a:schemeClr>
              </a:solidFill>
              <a:cs typeface="2  Titr" pitchFamily="2" charset="-78"/>
            </a:endParaRPr>
          </a:p>
          <a:p>
            <a:pPr marL="0" indent="0" algn="r" rtl="1">
              <a:buFontTx/>
              <a:buNone/>
            </a:pPr>
            <a:endParaRPr lang="fa-IR" sz="2000" kern="1200" dirty="0">
              <a:solidFill>
                <a:schemeClr val="accent4">
                  <a:lumMod val="50000"/>
                </a:schemeClr>
              </a:solidFill>
              <a:cs typeface="2  Titr" pitchFamily="2" charset="-78"/>
            </a:endParaRPr>
          </a:p>
        </p:txBody>
      </p:sp>
    </p:spTree>
    <p:extLst>
      <p:ext uri="{BB962C8B-B14F-4D97-AF65-F5344CB8AC3E}">
        <p14:creationId xmlns:p14="http://schemas.microsoft.com/office/powerpoint/2010/main" val="26232918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0937" y="1089764"/>
            <a:ext cx="8254651" cy="3896530"/>
          </a:xfrm>
        </p:spPr>
        <p:txBody>
          <a:bodyPr/>
          <a:lstStyle/>
          <a:p>
            <a:pPr marL="0" indent="0" algn="r" rtl="1">
              <a:buNone/>
            </a:pPr>
            <a:r>
              <a:rPr lang="fa-IR" dirty="0" smtClean="0"/>
              <a:t> </a:t>
            </a:r>
            <a:r>
              <a:rPr lang="fa-IR" sz="3200" dirty="0" smtClean="0">
                <a:cs typeface="2  Titr" pitchFamily="2" charset="-78"/>
              </a:rPr>
              <a:t>راهنمای سامانه سیب برنامه  سلامت میانسالان </a:t>
            </a:r>
          </a:p>
          <a:p>
            <a:pPr marL="0" indent="0" algn="r" rtl="1">
              <a:buNone/>
            </a:pPr>
            <a:r>
              <a:rPr lang="fa-IR"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2  Titr" pitchFamily="2" charset="-78"/>
                <a:hlinkClick r:id="rId2" action="ppaction://hlinkfile"/>
              </a:rPr>
              <a:t>ویژه مراقب سلامت </a:t>
            </a:r>
            <a:endParaRPr lang="fa-IR"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2  Titr" pitchFamily="2" charset="-78"/>
            </a:endParaRPr>
          </a:p>
          <a:p>
            <a:pPr marL="0" indent="0" algn="r" rtl="1">
              <a:buNone/>
            </a:pPr>
            <a:r>
              <a:rPr lang="fa-IR"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2  Titr" pitchFamily="2" charset="-78"/>
              </a:rPr>
              <a:t> </a:t>
            </a:r>
            <a:r>
              <a:rPr lang="fa-IR"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2  Titr" pitchFamily="2" charset="-78"/>
                <a:hlinkClick r:id="rId3" action="ppaction://hlinkfile"/>
              </a:rPr>
              <a:t>ویژه ماما </a:t>
            </a:r>
            <a:endParaRPr lang="fa-IR"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2  Titr" pitchFamily="2" charset="-78"/>
            </a:endParaRPr>
          </a:p>
          <a:p>
            <a:pPr marL="0" indent="0" algn="r" rtl="1">
              <a:buNone/>
            </a:pPr>
            <a:r>
              <a:rPr lang="fa-IR"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2  Titr" pitchFamily="2" charset="-78"/>
                <a:hlinkClick r:id="rId4" action="ppaction://hlinkfile"/>
              </a:rPr>
              <a:t>ویژه پزشک</a:t>
            </a:r>
            <a:endParaRPr lang="fa-IR"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2  Titr" pitchFamily="2" charset="-78"/>
            </a:endParaRPr>
          </a:p>
        </p:txBody>
      </p:sp>
    </p:spTree>
    <p:extLst>
      <p:ext uri="{BB962C8B-B14F-4D97-AF65-F5344CB8AC3E}">
        <p14:creationId xmlns:p14="http://schemas.microsoft.com/office/powerpoint/2010/main" val="3376325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6663" y="186955"/>
            <a:ext cx="5605397" cy="1143000"/>
          </a:xfrm>
        </p:spPr>
        <p:txBody>
          <a:bodyPr/>
          <a:lstStyle/>
          <a:p>
            <a:r>
              <a:rPr lang="fa-IR" sz="3200" dirty="0" smtClean="0">
                <a:cs typeface="2  Titr" pitchFamily="2" charset="-78"/>
              </a:rPr>
              <a:t>کتابهای </a:t>
            </a:r>
            <a:r>
              <a:rPr lang="fa-IR" sz="3200" dirty="0">
                <a:cs typeface="2  Titr" pitchFamily="2" charset="-78"/>
              </a:rPr>
              <a:t>آموزشی برنامه </a:t>
            </a:r>
            <a:r>
              <a:rPr lang="fa-IR" sz="3200" dirty="0" smtClean="0">
                <a:cs typeface="2  Titr" pitchFamily="2" charset="-78"/>
              </a:rPr>
              <a:t>میانسالان:</a:t>
            </a:r>
            <a:endParaRPr lang="fa-IR" sz="3200" dirty="0">
              <a:cs typeface="2  Titr" pitchFamily="2" charset="-78"/>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90603628"/>
              </p:ext>
            </p:extLst>
          </p:nvPr>
        </p:nvGraphicFramePr>
        <p:xfrm>
          <a:off x="663878" y="1402913"/>
          <a:ext cx="8185759" cy="3839231"/>
        </p:xfrm>
        <a:graphic>
          <a:graphicData uri="http://schemas.openxmlformats.org/drawingml/2006/table">
            <a:tbl>
              <a:tblPr rtl="1">
                <a:tableStyleId>{5C22544A-7EE6-4342-B048-85BDC9FD1C3A}</a:tableStyleId>
              </a:tblPr>
              <a:tblGrid>
                <a:gridCol w="8185759"/>
              </a:tblGrid>
              <a:tr h="477555">
                <a:tc>
                  <a:txBody>
                    <a:bodyPr/>
                    <a:lstStyle/>
                    <a:p>
                      <a:pPr algn="r" rtl="1" fontAlgn="ctr"/>
                      <a:r>
                        <a:rPr lang="fa-IR" sz="2000" u="none" strike="noStrike" kern="1200" dirty="0">
                          <a:solidFill>
                            <a:schemeClr val="dk1"/>
                          </a:solidFill>
                          <a:effectLst/>
                          <a:latin typeface="+mn-lt"/>
                          <a:ea typeface="+mn-ea"/>
                          <a:cs typeface="2  Mitra" pitchFamily="2" charset="-78"/>
                        </a:rPr>
                        <a:t>کتابچه شیوه زندگی سالم در میانسالان(1) تغذیه میانسالان سالم </a:t>
                      </a:r>
                    </a:p>
                  </a:txBody>
                  <a:tcPr marL="5572" marR="5572" marT="5572" marB="0" anchor="ctr"/>
                </a:tc>
              </a:tr>
              <a:tr h="477555">
                <a:tc>
                  <a:txBody>
                    <a:bodyPr/>
                    <a:lstStyle/>
                    <a:p>
                      <a:pPr algn="r" rtl="1" fontAlgn="ctr"/>
                      <a:r>
                        <a:rPr lang="fa-IR" sz="2000" u="none" strike="noStrike" kern="1200" dirty="0">
                          <a:solidFill>
                            <a:schemeClr val="dk1"/>
                          </a:solidFill>
                          <a:effectLst/>
                          <a:latin typeface="+mn-lt"/>
                          <a:ea typeface="+mn-ea"/>
                          <a:cs typeface="2  Mitra" pitchFamily="2" charset="-78"/>
                        </a:rPr>
                        <a:t>کتابچه شیوه زندگی سالم در میانسالان(2) تغذیه میانسالان در بیماریهای شایع </a:t>
                      </a:r>
                    </a:p>
                  </a:txBody>
                  <a:tcPr marL="5572" marR="5572" marT="5572" marB="0" anchor="ctr"/>
                </a:tc>
              </a:tr>
              <a:tr h="477555">
                <a:tc>
                  <a:txBody>
                    <a:bodyPr/>
                    <a:lstStyle/>
                    <a:p>
                      <a:pPr algn="r" rtl="1" fontAlgn="ctr"/>
                      <a:r>
                        <a:rPr lang="fa-IR" sz="2000" u="none" strike="noStrike" kern="1200" dirty="0">
                          <a:solidFill>
                            <a:schemeClr val="dk1"/>
                          </a:solidFill>
                          <a:effectLst/>
                          <a:latin typeface="+mn-lt"/>
                          <a:ea typeface="+mn-ea"/>
                          <a:cs typeface="2  Mitra" pitchFamily="2" charset="-78"/>
                        </a:rPr>
                        <a:t>کتابچه شیوه زندگی سالم در میانسالان(3) مضرات دخانیات و روشهای ترک آن </a:t>
                      </a:r>
                    </a:p>
                  </a:txBody>
                  <a:tcPr marL="5572" marR="5572" marT="5572" marB="0" anchor="ctr"/>
                </a:tc>
              </a:tr>
              <a:tr h="496346">
                <a:tc>
                  <a:txBody>
                    <a:bodyPr/>
                    <a:lstStyle/>
                    <a:p>
                      <a:pPr algn="r" rtl="1" fontAlgn="ctr"/>
                      <a:r>
                        <a:rPr lang="fa-IR" sz="2000" u="none" strike="noStrike" kern="1200" dirty="0">
                          <a:solidFill>
                            <a:schemeClr val="dk1"/>
                          </a:solidFill>
                          <a:effectLst/>
                          <a:latin typeface="+mn-lt"/>
                          <a:ea typeface="+mn-ea"/>
                          <a:cs typeface="2  Mitra" pitchFamily="2" charset="-78"/>
                        </a:rPr>
                        <a:t>کتابچه شیوه زندگی سالم در میانسالان(4) ورزش و فعالیت جسمانی در میانسالان سالم </a:t>
                      </a:r>
                    </a:p>
                  </a:txBody>
                  <a:tcPr marL="5572" marR="5572" marT="5572" marB="0" anchor="ctr"/>
                </a:tc>
              </a:tr>
              <a:tr h="477555">
                <a:tc>
                  <a:txBody>
                    <a:bodyPr/>
                    <a:lstStyle/>
                    <a:p>
                      <a:pPr algn="r" rtl="1" fontAlgn="ctr"/>
                      <a:r>
                        <a:rPr lang="fa-IR" sz="2000" u="none" strike="noStrike" kern="1200" dirty="0">
                          <a:solidFill>
                            <a:schemeClr val="dk1"/>
                          </a:solidFill>
                          <a:effectLst/>
                          <a:latin typeface="+mn-lt"/>
                          <a:ea typeface="+mn-ea"/>
                          <a:cs typeface="2  Mitra" pitchFamily="2" charset="-78"/>
                        </a:rPr>
                        <a:t>کتابچه شیوه زندگی سالم در میانسالان(5) ورزش و فعالیت جسمانی در میانسالان بیمار  </a:t>
                      </a:r>
                    </a:p>
                  </a:txBody>
                  <a:tcPr marL="5572" marR="5572" marT="5572" marB="0" anchor="ctr"/>
                </a:tc>
              </a:tr>
              <a:tr h="477555">
                <a:tc>
                  <a:txBody>
                    <a:bodyPr/>
                    <a:lstStyle/>
                    <a:p>
                      <a:pPr algn="r" rtl="1" fontAlgn="ctr"/>
                      <a:r>
                        <a:rPr lang="fa-IR" sz="2000" u="none" strike="noStrike" kern="1200" dirty="0">
                          <a:solidFill>
                            <a:schemeClr val="dk1"/>
                          </a:solidFill>
                          <a:effectLst/>
                          <a:latin typeface="+mn-lt"/>
                          <a:ea typeface="+mn-ea"/>
                          <a:cs typeface="2  Mitra" pitchFamily="2" charset="-78"/>
                        </a:rPr>
                        <a:t>کتاب آینده ای شیرین تر از گذشته با کلیدهای سلامت در دوران یائسگی (در واحدهای مامایی)</a:t>
                      </a:r>
                    </a:p>
                  </a:txBody>
                  <a:tcPr marL="5572" marR="5572" marT="5572" marB="0" anchor="ctr"/>
                </a:tc>
              </a:tr>
              <a:tr h="477555">
                <a:tc>
                  <a:txBody>
                    <a:bodyPr/>
                    <a:lstStyle/>
                    <a:p>
                      <a:pPr algn="r" rtl="1" fontAlgn="ctr"/>
                      <a:r>
                        <a:rPr lang="fa-IR" sz="2000" u="none" strike="noStrike" kern="1200" dirty="0">
                          <a:solidFill>
                            <a:schemeClr val="dk1"/>
                          </a:solidFill>
                          <a:effectLst/>
                          <a:latin typeface="+mn-lt"/>
                          <a:ea typeface="+mn-ea"/>
                          <a:cs typeface="2  Mitra" pitchFamily="2" charset="-78"/>
                        </a:rPr>
                        <a:t>کتاب مشاوره برای تغییر رفتار </a:t>
                      </a:r>
                      <a:r>
                        <a:rPr lang="fa-IR" sz="2000" u="none" strike="noStrike" kern="1200" dirty="0" smtClean="0">
                          <a:solidFill>
                            <a:schemeClr val="dk1"/>
                          </a:solidFill>
                          <a:effectLst/>
                          <a:latin typeface="+mn-lt"/>
                          <a:ea typeface="+mn-ea"/>
                          <a:cs typeface="2  Mitra" pitchFamily="2" charset="-78"/>
                        </a:rPr>
                        <a:t>سلامت</a:t>
                      </a:r>
                      <a:r>
                        <a:rPr lang="en-US" sz="2000" u="none" strike="noStrike" kern="1200" dirty="0" smtClean="0">
                          <a:solidFill>
                            <a:schemeClr val="dk1"/>
                          </a:solidFill>
                          <a:effectLst/>
                          <a:latin typeface="+mn-lt"/>
                          <a:ea typeface="+mn-ea"/>
                          <a:cs typeface="2  Mitra" pitchFamily="2" charset="-78"/>
                        </a:rPr>
                        <a:t>SOC  </a:t>
                      </a:r>
                      <a:endParaRPr lang="en-US" sz="2000" u="none" strike="noStrike" kern="1200" dirty="0">
                        <a:solidFill>
                          <a:schemeClr val="dk1"/>
                        </a:solidFill>
                        <a:effectLst/>
                        <a:latin typeface="+mn-lt"/>
                        <a:ea typeface="+mn-ea"/>
                        <a:cs typeface="2  Mitra" pitchFamily="2" charset="-78"/>
                      </a:endParaRPr>
                    </a:p>
                  </a:txBody>
                  <a:tcPr marL="5572" marR="5572" marT="5572" marB="0" anchor="ctr"/>
                </a:tc>
              </a:tr>
              <a:tr h="477555">
                <a:tc>
                  <a:txBody>
                    <a:bodyPr/>
                    <a:lstStyle/>
                    <a:p>
                      <a:pPr algn="r" rtl="1" fontAlgn="ctr"/>
                      <a:r>
                        <a:rPr lang="fa-IR" sz="2000" u="none" strike="noStrike" kern="1200" dirty="0">
                          <a:solidFill>
                            <a:schemeClr val="dk1"/>
                          </a:solidFill>
                          <a:effectLst/>
                          <a:latin typeface="+mn-lt"/>
                          <a:ea typeface="+mn-ea"/>
                          <a:cs typeface="2  Mitra" pitchFamily="2" charset="-78"/>
                        </a:rPr>
                        <a:t>کتاب ویروس پاپیلومای </a:t>
                      </a:r>
                      <a:r>
                        <a:rPr lang="fa-IR" sz="2000" u="none" strike="noStrike" kern="1200" dirty="0" smtClean="0">
                          <a:solidFill>
                            <a:schemeClr val="dk1"/>
                          </a:solidFill>
                          <a:effectLst/>
                          <a:latin typeface="+mn-lt"/>
                          <a:ea typeface="+mn-ea"/>
                          <a:cs typeface="2  Mitra" pitchFamily="2" charset="-78"/>
                        </a:rPr>
                        <a:t>انسانی</a:t>
                      </a:r>
                      <a:r>
                        <a:rPr lang="en-US" sz="2000" u="none" strike="noStrike" kern="1200" dirty="0" smtClean="0">
                          <a:solidFill>
                            <a:schemeClr val="dk1"/>
                          </a:solidFill>
                          <a:effectLst/>
                          <a:latin typeface="+mn-lt"/>
                          <a:ea typeface="+mn-ea"/>
                          <a:cs typeface="2  Mitra" pitchFamily="2" charset="-78"/>
                        </a:rPr>
                        <a:t>)  HPV </a:t>
                      </a:r>
                      <a:r>
                        <a:rPr lang="fa-IR" sz="2000" u="none" strike="noStrike" kern="1200" dirty="0" smtClean="0">
                          <a:solidFill>
                            <a:schemeClr val="dk1"/>
                          </a:solidFill>
                          <a:effectLst/>
                          <a:latin typeface="+mn-lt"/>
                          <a:ea typeface="+mn-ea"/>
                          <a:cs typeface="2  Mitra" pitchFamily="2" charset="-78"/>
                        </a:rPr>
                        <a:t>در </a:t>
                      </a:r>
                      <a:r>
                        <a:rPr lang="fa-IR" sz="2000" u="none" strike="noStrike" kern="1200" dirty="0">
                          <a:solidFill>
                            <a:schemeClr val="dk1"/>
                          </a:solidFill>
                          <a:effectLst/>
                          <a:latin typeface="+mn-lt"/>
                          <a:ea typeface="+mn-ea"/>
                          <a:cs typeface="2  Mitra" pitchFamily="2" charset="-78"/>
                        </a:rPr>
                        <a:t>واحدهای مامایی)</a:t>
                      </a:r>
                    </a:p>
                  </a:txBody>
                  <a:tcPr marL="5572" marR="5572" marT="5572" marB="0" anchor="ctr"/>
                </a:tc>
              </a:tr>
            </a:tbl>
          </a:graphicData>
        </a:graphic>
      </p:graphicFrame>
    </p:spTree>
    <p:extLst>
      <p:ext uri="{BB962C8B-B14F-4D97-AF65-F5344CB8AC3E}">
        <p14:creationId xmlns:p14="http://schemas.microsoft.com/office/powerpoint/2010/main" val="33349231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fa-IR" dirty="0"/>
          </a:p>
        </p:txBody>
      </p:sp>
      <p:graphicFrame>
        <p:nvGraphicFramePr>
          <p:cNvPr id="6" name="Content Placeholder 3"/>
          <p:cNvGraphicFramePr>
            <a:graphicFrameLocks/>
          </p:cNvGraphicFramePr>
          <p:nvPr>
            <p:extLst>
              <p:ext uri="{D42A27DB-BD31-4B8C-83A1-F6EECF244321}">
                <p14:modId xmlns:p14="http://schemas.microsoft.com/office/powerpoint/2010/main" val="2526131217"/>
              </p:ext>
            </p:extLst>
          </p:nvPr>
        </p:nvGraphicFramePr>
        <p:xfrm>
          <a:off x="561456" y="817757"/>
          <a:ext cx="8064896" cy="4953321"/>
        </p:xfrm>
        <a:graphic>
          <a:graphicData uri="http://schemas.openxmlformats.org/drawingml/2006/table">
            <a:tbl>
              <a:tblPr rtl="1">
                <a:tableStyleId>{5C22544A-7EE6-4342-B048-85BDC9FD1C3A}</a:tableStyleId>
              </a:tblPr>
              <a:tblGrid>
                <a:gridCol w="486569"/>
                <a:gridCol w="7578327"/>
              </a:tblGrid>
              <a:tr h="398307">
                <a:tc gridSpan="2">
                  <a:txBody>
                    <a:bodyPr/>
                    <a:lstStyle/>
                    <a:p>
                      <a:pPr algn="ctr" rtl="1" fontAlgn="ctr"/>
                      <a:r>
                        <a:rPr lang="fa-IR" sz="3200" u="none" strike="noStrike" dirty="0">
                          <a:effectLst/>
                          <a:cs typeface="2  Titr" pitchFamily="2" charset="-78"/>
                        </a:rPr>
                        <a:t>دستورالعمل ها</a:t>
                      </a:r>
                      <a:endParaRPr lang="fa-IR" sz="3200" b="0" i="0" u="none" strike="noStrike" dirty="0">
                        <a:solidFill>
                          <a:srgbClr val="000000"/>
                        </a:solidFill>
                        <a:effectLst/>
                        <a:latin typeface="2  Titr"/>
                        <a:cs typeface="2  Titr" pitchFamily="2" charset="-78"/>
                      </a:endParaRPr>
                    </a:p>
                  </a:txBody>
                  <a:tcPr marL="9525" marR="9525" marT="9525" marB="0" anchor="ctr">
                    <a:solidFill>
                      <a:schemeClr val="accent2">
                        <a:lumMod val="20000"/>
                        <a:lumOff val="80000"/>
                      </a:schemeClr>
                    </a:solidFill>
                  </a:tcPr>
                </a:tc>
                <a:tc hMerge="1">
                  <a:txBody>
                    <a:bodyPr/>
                    <a:lstStyle/>
                    <a:p>
                      <a:pPr rtl="1"/>
                      <a:endParaRPr lang="fa-IR"/>
                    </a:p>
                  </a:txBody>
                  <a:tcPr/>
                </a:tc>
              </a:tr>
              <a:tr h="340479">
                <a:tc>
                  <a:txBody>
                    <a:bodyPr/>
                    <a:lstStyle/>
                    <a:p>
                      <a:pPr algn="ctr" rtl="1" fontAlgn="ctr"/>
                      <a:r>
                        <a:rPr lang="fa-IR" sz="1800" u="none" strike="noStrike" dirty="0">
                          <a:effectLst/>
                          <a:cs typeface="2  Mitra" pitchFamily="2" charset="-78"/>
                        </a:rPr>
                        <a:t>1</a:t>
                      </a:r>
                      <a:endParaRPr lang="fa-IR" sz="1800" b="0" i="0" u="none" strike="noStrike" dirty="0">
                        <a:solidFill>
                          <a:srgbClr val="000000"/>
                        </a:solidFill>
                        <a:effectLst/>
                        <a:latin typeface="2  Titr"/>
                        <a:cs typeface="2  Mitra" pitchFamily="2" charset="-78"/>
                      </a:endParaRPr>
                    </a:p>
                  </a:txBody>
                  <a:tcPr marL="9525" marR="9525" marT="9525" marB="0" anchor="ctr">
                    <a:solidFill>
                      <a:schemeClr val="accent1">
                        <a:lumMod val="40000"/>
                        <a:lumOff val="60000"/>
                      </a:schemeClr>
                    </a:solidFill>
                  </a:tcPr>
                </a:tc>
                <a:tc>
                  <a:txBody>
                    <a:bodyPr/>
                    <a:lstStyle/>
                    <a:p>
                      <a:pPr algn="r" rtl="1" fontAlgn="ctr"/>
                      <a:r>
                        <a:rPr lang="fa-IR" sz="2000" u="none" strike="noStrike" dirty="0">
                          <a:effectLst/>
                          <a:cs typeface="2  Mitra" pitchFamily="2" charset="-78"/>
                        </a:rPr>
                        <a:t>فایل بسته خدمات نوین سلامت میانسالان</a:t>
                      </a:r>
                      <a:endParaRPr lang="fa-IR" sz="20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340479">
                <a:tc>
                  <a:txBody>
                    <a:bodyPr/>
                    <a:lstStyle/>
                    <a:p>
                      <a:pPr algn="ctr" rtl="1" fontAlgn="ctr"/>
                      <a:r>
                        <a:rPr lang="fa-IR" sz="1800" u="none" strike="noStrike" dirty="0">
                          <a:effectLst/>
                          <a:cs typeface="2  Mitra" pitchFamily="2" charset="-78"/>
                        </a:rPr>
                        <a:t>2</a:t>
                      </a:r>
                      <a:endParaRPr lang="fa-IR" sz="1800" b="0" i="0" u="none" strike="noStrike" dirty="0">
                        <a:solidFill>
                          <a:srgbClr val="000000"/>
                        </a:solidFill>
                        <a:effectLst/>
                        <a:latin typeface="2  Titr"/>
                        <a:cs typeface="2  Mitra" pitchFamily="2" charset="-78"/>
                      </a:endParaRPr>
                    </a:p>
                  </a:txBody>
                  <a:tcPr marL="9525" marR="9525" marT="9525" marB="0" anchor="ctr">
                    <a:solidFill>
                      <a:schemeClr val="accent1">
                        <a:lumMod val="40000"/>
                        <a:lumOff val="60000"/>
                      </a:schemeClr>
                    </a:solidFill>
                  </a:tcPr>
                </a:tc>
                <a:tc>
                  <a:txBody>
                    <a:bodyPr/>
                    <a:lstStyle/>
                    <a:p>
                      <a:pPr algn="r" rtl="1" fontAlgn="ctr"/>
                      <a:r>
                        <a:rPr lang="fa-IR" sz="2000" u="none" strike="noStrike" dirty="0">
                          <a:effectLst/>
                          <a:cs typeface="2  Mitra" pitchFamily="2" charset="-78"/>
                        </a:rPr>
                        <a:t>کتاب و فایل راهنمای اجرایی مراقبت های ادغام یافته سلامت میانسالان</a:t>
                      </a:r>
                      <a:endParaRPr lang="fa-IR" sz="20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340479">
                <a:tc>
                  <a:txBody>
                    <a:bodyPr/>
                    <a:lstStyle/>
                    <a:p>
                      <a:pPr algn="ctr" rtl="1" fontAlgn="ctr"/>
                      <a:r>
                        <a:rPr lang="fa-IR" sz="1800" u="none" strike="noStrike">
                          <a:effectLst/>
                          <a:cs typeface="2  Mitra" pitchFamily="2" charset="-78"/>
                        </a:rPr>
                        <a:t>3</a:t>
                      </a:r>
                      <a:endParaRPr lang="fa-IR" sz="1800" b="0" i="0" u="none" strike="noStrike">
                        <a:solidFill>
                          <a:srgbClr val="000000"/>
                        </a:solidFill>
                        <a:effectLst/>
                        <a:latin typeface="2  Titr"/>
                        <a:cs typeface="2  Mitra" pitchFamily="2" charset="-78"/>
                      </a:endParaRPr>
                    </a:p>
                  </a:txBody>
                  <a:tcPr marL="9525" marR="9525" marT="9525" marB="0" anchor="ctr">
                    <a:solidFill>
                      <a:schemeClr val="accent1">
                        <a:lumMod val="40000"/>
                        <a:lumOff val="60000"/>
                      </a:schemeClr>
                    </a:solidFill>
                  </a:tcPr>
                </a:tc>
                <a:tc>
                  <a:txBody>
                    <a:bodyPr/>
                    <a:lstStyle/>
                    <a:p>
                      <a:pPr algn="r" rtl="1" fontAlgn="ctr"/>
                      <a:r>
                        <a:rPr lang="fa-IR" sz="2000" u="none" strike="noStrike" dirty="0">
                          <a:effectLst/>
                          <a:cs typeface="2  Mitra" pitchFamily="2" charset="-78"/>
                        </a:rPr>
                        <a:t>دستورالعمل استاندارد اندازه دور کمر</a:t>
                      </a:r>
                      <a:endParaRPr lang="fa-IR" sz="20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340479">
                <a:tc>
                  <a:txBody>
                    <a:bodyPr/>
                    <a:lstStyle/>
                    <a:p>
                      <a:pPr algn="ctr" rtl="1" fontAlgn="ctr"/>
                      <a:r>
                        <a:rPr lang="fa-IR" sz="1800" u="none" strike="noStrike">
                          <a:effectLst/>
                          <a:cs typeface="2  Mitra" pitchFamily="2" charset="-78"/>
                        </a:rPr>
                        <a:t>4</a:t>
                      </a:r>
                      <a:endParaRPr lang="fa-IR" sz="1800" b="0" i="0" u="none" strike="noStrike">
                        <a:solidFill>
                          <a:srgbClr val="000000"/>
                        </a:solidFill>
                        <a:effectLst/>
                        <a:latin typeface="2  Titr"/>
                        <a:cs typeface="2  Mitra" pitchFamily="2" charset="-78"/>
                      </a:endParaRPr>
                    </a:p>
                  </a:txBody>
                  <a:tcPr marL="9525" marR="9525" marT="9525" marB="0" anchor="ctr">
                    <a:solidFill>
                      <a:schemeClr val="accent1">
                        <a:lumMod val="40000"/>
                        <a:lumOff val="60000"/>
                      </a:schemeClr>
                    </a:solidFill>
                  </a:tcPr>
                </a:tc>
                <a:tc>
                  <a:txBody>
                    <a:bodyPr/>
                    <a:lstStyle/>
                    <a:p>
                      <a:pPr algn="r" rtl="1" fontAlgn="ctr"/>
                      <a:r>
                        <a:rPr lang="fa-IR" sz="2000" u="none" strike="noStrike" dirty="0">
                          <a:effectLst/>
                          <a:cs typeface="2  Mitra" pitchFamily="2" charset="-78"/>
                        </a:rPr>
                        <a:t>دستورالعمل ابلاغ مکمل یاری میانسالان و سالمندان با مگادوز ویتامین </a:t>
                      </a:r>
                      <a:r>
                        <a:rPr lang="en-US" sz="2000" u="none" strike="noStrike" dirty="0">
                          <a:effectLst/>
                          <a:cs typeface="2  Mitra" pitchFamily="2" charset="-78"/>
                        </a:rPr>
                        <a:t>D</a:t>
                      </a:r>
                      <a:endParaRPr lang="en-US" sz="20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340479">
                <a:tc>
                  <a:txBody>
                    <a:bodyPr/>
                    <a:lstStyle/>
                    <a:p>
                      <a:pPr algn="ctr" rtl="1" fontAlgn="ctr"/>
                      <a:r>
                        <a:rPr lang="fa-IR" sz="1800" u="none" strike="noStrike">
                          <a:effectLst/>
                          <a:cs typeface="2  Mitra" pitchFamily="2" charset="-78"/>
                        </a:rPr>
                        <a:t>5</a:t>
                      </a:r>
                      <a:endParaRPr lang="fa-IR" sz="1800" b="0" i="0" u="none" strike="noStrike">
                        <a:solidFill>
                          <a:srgbClr val="000000"/>
                        </a:solidFill>
                        <a:effectLst/>
                        <a:latin typeface="2  Titr"/>
                        <a:cs typeface="2  Mitra" pitchFamily="2" charset="-78"/>
                      </a:endParaRPr>
                    </a:p>
                  </a:txBody>
                  <a:tcPr marL="9525" marR="9525" marT="9525" marB="0" anchor="ctr">
                    <a:solidFill>
                      <a:schemeClr val="accent1">
                        <a:lumMod val="40000"/>
                        <a:lumOff val="60000"/>
                      </a:schemeClr>
                    </a:solidFill>
                  </a:tcPr>
                </a:tc>
                <a:tc>
                  <a:txBody>
                    <a:bodyPr/>
                    <a:lstStyle/>
                    <a:p>
                      <a:pPr algn="r" rtl="1" fontAlgn="ctr"/>
                      <a:r>
                        <a:rPr lang="fa-IR" sz="2000" u="none" strike="noStrike" dirty="0">
                          <a:effectLst/>
                          <a:cs typeface="2  Mitra" pitchFamily="2" charset="-78"/>
                        </a:rPr>
                        <a:t>بخشنامه مشترک مادران و میانسالان</a:t>
                      </a:r>
                      <a:endParaRPr lang="fa-IR" sz="20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340479">
                <a:tc>
                  <a:txBody>
                    <a:bodyPr/>
                    <a:lstStyle/>
                    <a:p>
                      <a:pPr algn="ctr" rtl="1" fontAlgn="ctr"/>
                      <a:r>
                        <a:rPr lang="fa-IR" sz="1800" u="none" strike="noStrike">
                          <a:effectLst/>
                          <a:cs typeface="2  Mitra" pitchFamily="2" charset="-78"/>
                        </a:rPr>
                        <a:t>6</a:t>
                      </a:r>
                      <a:endParaRPr lang="fa-IR" sz="1800" b="0" i="0" u="none" strike="noStrike">
                        <a:solidFill>
                          <a:srgbClr val="000000"/>
                        </a:solidFill>
                        <a:effectLst/>
                        <a:latin typeface="2  Titr"/>
                        <a:cs typeface="2  Mitra" pitchFamily="2" charset="-78"/>
                      </a:endParaRPr>
                    </a:p>
                  </a:txBody>
                  <a:tcPr marL="9525" marR="9525" marT="9525" marB="0" anchor="ctr">
                    <a:solidFill>
                      <a:schemeClr val="accent1">
                        <a:lumMod val="40000"/>
                        <a:lumOff val="60000"/>
                      </a:schemeClr>
                    </a:solidFill>
                  </a:tcPr>
                </a:tc>
                <a:tc>
                  <a:txBody>
                    <a:bodyPr/>
                    <a:lstStyle/>
                    <a:p>
                      <a:pPr algn="r" rtl="1" fontAlgn="ctr"/>
                      <a:r>
                        <a:rPr lang="fa-IR" sz="2000" u="none" strike="noStrike" dirty="0">
                          <a:effectLst/>
                          <a:cs typeface="2  Mitra" pitchFamily="2" charset="-78"/>
                        </a:rPr>
                        <a:t>دستورالعمل استفاده از فور و اتوکلاو</a:t>
                      </a:r>
                      <a:endParaRPr lang="fa-IR" sz="20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340479">
                <a:tc>
                  <a:txBody>
                    <a:bodyPr/>
                    <a:lstStyle/>
                    <a:p>
                      <a:pPr algn="ctr" rtl="1" fontAlgn="ctr"/>
                      <a:r>
                        <a:rPr lang="fa-IR" sz="1800" u="none" strike="noStrike">
                          <a:effectLst/>
                          <a:cs typeface="2  Mitra" pitchFamily="2" charset="-78"/>
                        </a:rPr>
                        <a:t>7</a:t>
                      </a:r>
                      <a:endParaRPr lang="fa-IR" sz="1800" b="0" i="0" u="none" strike="noStrike">
                        <a:solidFill>
                          <a:srgbClr val="000000"/>
                        </a:solidFill>
                        <a:effectLst/>
                        <a:latin typeface="2  Titr"/>
                        <a:cs typeface="2  Mitra" pitchFamily="2" charset="-78"/>
                      </a:endParaRPr>
                    </a:p>
                  </a:txBody>
                  <a:tcPr marL="9525" marR="9525" marT="9525" marB="0" anchor="ctr">
                    <a:solidFill>
                      <a:schemeClr val="accent1">
                        <a:lumMod val="40000"/>
                        <a:lumOff val="60000"/>
                      </a:schemeClr>
                    </a:solidFill>
                  </a:tcPr>
                </a:tc>
                <a:tc>
                  <a:txBody>
                    <a:bodyPr/>
                    <a:lstStyle/>
                    <a:p>
                      <a:pPr algn="r" rtl="1" fontAlgn="ctr"/>
                      <a:r>
                        <a:rPr lang="fa-IR" sz="2000" u="none" strike="noStrike" dirty="0">
                          <a:effectLst/>
                          <a:cs typeface="2  Mitra" pitchFamily="2" charset="-78"/>
                        </a:rPr>
                        <a:t>لیست شاخص های اداره سلامت میانسالان</a:t>
                      </a:r>
                      <a:endParaRPr lang="fa-IR" sz="20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340479">
                <a:tc>
                  <a:txBody>
                    <a:bodyPr/>
                    <a:lstStyle/>
                    <a:p>
                      <a:pPr algn="ctr" rtl="1" fontAlgn="ctr"/>
                      <a:r>
                        <a:rPr lang="fa-IR" sz="1800" u="none" strike="noStrike">
                          <a:effectLst/>
                          <a:cs typeface="2  Mitra" pitchFamily="2" charset="-78"/>
                        </a:rPr>
                        <a:t>8</a:t>
                      </a:r>
                      <a:endParaRPr lang="fa-IR" sz="1800" b="0" i="0" u="none" strike="noStrike">
                        <a:solidFill>
                          <a:srgbClr val="000000"/>
                        </a:solidFill>
                        <a:effectLst/>
                        <a:latin typeface="2  Titr"/>
                        <a:cs typeface="2  Mitra" pitchFamily="2" charset="-78"/>
                      </a:endParaRPr>
                    </a:p>
                  </a:txBody>
                  <a:tcPr marL="9525" marR="9525" marT="9525" marB="0" anchor="ctr">
                    <a:solidFill>
                      <a:schemeClr val="accent1">
                        <a:lumMod val="40000"/>
                        <a:lumOff val="60000"/>
                      </a:schemeClr>
                    </a:solidFill>
                  </a:tcPr>
                </a:tc>
                <a:tc>
                  <a:txBody>
                    <a:bodyPr/>
                    <a:lstStyle/>
                    <a:p>
                      <a:pPr algn="r" rtl="1" fontAlgn="ctr"/>
                      <a:r>
                        <a:rPr lang="fa-IR" sz="2000" u="none" strike="noStrike" dirty="0">
                          <a:effectLst/>
                          <a:cs typeface="2  Mitra" pitchFamily="2" charset="-78"/>
                        </a:rPr>
                        <a:t>کتاب های ایراپن</a:t>
                      </a:r>
                      <a:endParaRPr lang="fa-IR" sz="20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370368">
                <a:tc>
                  <a:txBody>
                    <a:bodyPr/>
                    <a:lstStyle/>
                    <a:p>
                      <a:pPr algn="ctr" rtl="1" fontAlgn="ctr"/>
                      <a:r>
                        <a:rPr lang="fa-IR" sz="1800" u="none" strike="noStrike">
                          <a:effectLst/>
                          <a:cs typeface="2  Mitra" pitchFamily="2" charset="-78"/>
                        </a:rPr>
                        <a:t>9</a:t>
                      </a:r>
                      <a:endParaRPr lang="fa-IR" sz="1800" b="0" i="0" u="none" strike="noStrike">
                        <a:solidFill>
                          <a:srgbClr val="000000"/>
                        </a:solidFill>
                        <a:effectLst/>
                        <a:latin typeface="2  Titr"/>
                        <a:cs typeface="2  Mitra" pitchFamily="2" charset="-78"/>
                      </a:endParaRPr>
                    </a:p>
                  </a:txBody>
                  <a:tcPr marL="9525" marR="9525" marT="9525" marB="0" anchor="ctr">
                    <a:solidFill>
                      <a:schemeClr val="accent1">
                        <a:lumMod val="40000"/>
                        <a:lumOff val="60000"/>
                      </a:schemeClr>
                    </a:solidFill>
                  </a:tcPr>
                </a:tc>
                <a:tc>
                  <a:txBody>
                    <a:bodyPr/>
                    <a:lstStyle/>
                    <a:p>
                      <a:pPr algn="r" rtl="1" fontAlgn="ctr"/>
                      <a:r>
                        <a:rPr lang="fa-IR" sz="2000" u="none" strike="noStrike" dirty="0">
                          <a:effectLst/>
                          <a:cs typeface="2  Mitra" pitchFamily="2" charset="-78"/>
                        </a:rPr>
                        <a:t>فایل راهنماي کشوري مراقبت و درمان عفونتهاي آمیزشی (واحدهای مامایی)</a:t>
                      </a:r>
                      <a:endParaRPr lang="fa-IR" sz="20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340479">
                <a:tc>
                  <a:txBody>
                    <a:bodyPr/>
                    <a:lstStyle/>
                    <a:p>
                      <a:pPr algn="ctr" rtl="1" fontAlgn="ctr"/>
                      <a:r>
                        <a:rPr lang="fa-IR" sz="1800" u="none" strike="noStrike">
                          <a:effectLst/>
                          <a:cs typeface="2  Mitra" pitchFamily="2" charset="-78"/>
                        </a:rPr>
                        <a:t>10</a:t>
                      </a:r>
                      <a:endParaRPr lang="fa-IR" sz="1800" b="0" i="0" u="none" strike="noStrike">
                        <a:solidFill>
                          <a:srgbClr val="000000"/>
                        </a:solidFill>
                        <a:effectLst/>
                        <a:latin typeface="2  Titr"/>
                        <a:cs typeface="2  Mitra" pitchFamily="2" charset="-78"/>
                      </a:endParaRPr>
                    </a:p>
                  </a:txBody>
                  <a:tcPr marL="9525" marR="9525" marT="9525" marB="0" anchor="ctr">
                    <a:solidFill>
                      <a:schemeClr val="accent1">
                        <a:lumMod val="40000"/>
                        <a:lumOff val="60000"/>
                      </a:schemeClr>
                    </a:solidFill>
                  </a:tcPr>
                </a:tc>
                <a:tc>
                  <a:txBody>
                    <a:bodyPr/>
                    <a:lstStyle/>
                    <a:p>
                      <a:pPr algn="r" rtl="1" fontAlgn="ctr"/>
                      <a:r>
                        <a:rPr lang="fa-IR" sz="2000" u="none" strike="noStrike" dirty="0">
                          <a:effectLst/>
                          <a:cs typeface="2  Mitra" pitchFamily="2" charset="-78"/>
                        </a:rPr>
                        <a:t>راهنماي تکمیل خدمات سامانه سیب برنامه میانسالان (پزشک- ماما - مراقب سلامت و بهورز) </a:t>
                      </a:r>
                      <a:endParaRPr lang="fa-IR" sz="20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340479">
                <a:tc>
                  <a:txBody>
                    <a:bodyPr/>
                    <a:lstStyle/>
                    <a:p>
                      <a:pPr algn="ctr" rtl="1" fontAlgn="ctr"/>
                      <a:r>
                        <a:rPr lang="fa-IR" sz="1800" u="none" strike="noStrike">
                          <a:effectLst/>
                          <a:cs typeface="2  Mitra" pitchFamily="2" charset="-78"/>
                        </a:rPr>
                        <a:t>11</a:t>
                      </a:r>
                      <a:endParaRPr lang="fa-IR" sz="1800" b="0" i="0" u="none" strike="noStrike">
                        <a:solidFill>
                          <a:srgbClr val="000000"/>
                        </a:solidFill>
                        <a:effectLst/>
                        <a:latin typeface="2  Titr"/>
                        <a:cs typeface="2  Mitra" pitchFamily="2" charset="-78"/>
                      </a:endParaRPr>
                    </a:p>
                  </a:txBody>
                  <a:tcPr marL="9525" marR="9525" marT="9525" marB="0" anchor="ctr">
                    <a:solidFill>
                      <a:schemeClr val="accent1">
                        <a:lumMod val="40000"/>
                        <a:lumOff val="60000"/>
                      </a:schemeClr>
                    </a:solidFill>
                  </a:tcPr>
                </a:tc>
                <a:tc>
                  <a:txBody>
                    <a:bodyPr/>
                    <a:lstStyle/>
                    <a:p>
                      <a:pPr algn="r" rtl="1" fontAlgn="ctr"/>
                      <a:r>
                        <a:rPr lang="fa-IR" sz="2000" u="none" strike="noStrike" dirty="0">
                          <a:effectLst/>
                          <a:cs typeface="2  Mitra" pitchFamily="2" charset="-78"/>
                        </a:rPr>
                        <a:t>فایل ملاحضات برنامه سلامت میانسالان در گام دوم همه گیری کووید 19</a:t>
                      </a:r>
                      <a:endParaRPr lang="fa-IR" sz="20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340479">
                <a:tc>
                  <a:txBody>
                    <a:bodyPr/>
                    <a:lstStyle/>
                    <a:p>
                      <a:pPr algn="ctr" rtl="1" fontAlgn="ctr"/>
                      <a:r>
                        <a:rPr lang="fa-IR" sz="1800" u="none" strike="noStrike">
                          <a:effectLst/>
                          <a:cs typeface="2  Mitra" pitchFamily="2" charset="-78"/>
                        </a:rPr>
                        <a:t>12</a:t>
                      </a:r>
                      <a:endParaRPr lang="fa-IR" sz="1800" b="0" i="0" u="none" strike="noStrike">
                        <a:solidFill>
                          <a:srgbClr val="000000"/>
                        </a:solidFill>
                        <a:effectLst/>
                        <a:latin typeface="2  Titr"/>
                        <a:cs typeface="2  Mitra" pitchFamily="2" charset="-78"/>
                      </a:endParaRPr>
                    </a:p>
                  </a:txBody>
                  <a:tcPr marL="9525" marR="9525" marT="9525" marB="0" anchor="ctr">
                    <a:solidFill>
                      <a:schemeClr val="accent1">
                        <a:lumMod val="40000"/>
                        <a:lumOff val="60000"/>
                      </a:schemeClr>
                    </a:solidFill>
                  </a:tcPr>
                </a:tc>
                <a:tc>
                  <a:txBody>
                    <a:bodyPr/>
                    <a:lstStyle/>
                    <a:p>
                      <a:pPr algn="r" rtl="1" fontAlgn="ctr"/>
                      <a:r>
                        <a:rPr lang="fa-IR" sz="2000" u="none" strike="noStrike" dirty="0">
                          <a:effectLst/>
                          <a:cs typeface="2  Mitra" pitchFamily="2" charset="-78"/>
                        </a:rPr>
                        <a:t>راهنمای انجام فعالیت بدنی در همه گیری کووید 19</a:t>
                      </a:r>
                      <a:endParaRPr lang="fa-IR" sz="20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340479">
                <a:tc>
                  <a:txBody>
                    <a:bodyPr/>
                    <a:lstStyle/>
                    <a:p>
                      <a:pPr algn="ctr" rtl="1" fontAlgn="ctr"/>
                      <a:r>
                        <a:rPr lang="fa-IR" sz="1800" u="none" strike="noStrike">
                          <a:effectLst/>
                          <a:cs typeface="2  Mitra" pitchFamily="2" charset="-78"/>
                        </a:rPr>
                        <a:t>13</a:t>
                      </a:r>
                      <a:endParaRPr lang="fa-IR" sz="1800" b="0" i="0" u="none" strike="noStrike">
                        <a:solidFill>
                          <a:srgbClr val="000000"/>
                        </a:solidFill>
                        <a:effectLst/>
                        <a:latin typeface="2  Titr"/>
                        <a:cs typeface="2  Mitra" pitchFamily="2" charset="-78"/>
                      </a:endParaRPr>
                    </a:p>
                  </a:txBody>
                  <a:tcPr marL="9525" marR="9525" marT="9525" marB="0" anchor="ctr">
                    <a:solidFill>
                      <a:schemeClr val="accent1">
                        <a:lumMod val="40000"/>
                        <a:lumOff val="60000"/>
                      </a:schemeClr>
                    </a:solidFill>
                  </a:tcPr>
                </a:tc>
                <a:tc>
                  <a:txBody>
                    <a:bodyPr/>
                    <a:lstStyle/>
                    <a:p>
                      <a:pPr algn="r" rtl="1" fontAlgn="ctr"/>
                      <a:r>
                        <a:rPr lang="fa-IR" sz="2000" u="none" strike="noStrike" dirty="0">
                          <a:effectLst/>
                          <a:cs typeface="2  Mitra" pitchFamily="2" charset="-78"/>
                        </a:rPr>
                        <a:t>کتاب ویروس پاپیلومای انسانی-</a:t>
                      </a:r>
                      <a:r>
                        <a:rPr lang="en-US" sz="2000" u="none" strike="noStrike" dirty="0">
                          <a:effectLst/>
                          <a:cs typeface="2  Mitra" pitchFamily="2" charset="-78"/>
                        </a:rPr>
                        <a:t>HPV-(</a:t>
                      </a:r>
                      <a:r>
                        <a:rPr lang="fa-IR" sz="2000" u="none" strike="noStrike" dirty="0">
                          <a:effectLst/>
                          <a:cs typeface="2  Mitra" pitchFamily="2" charset="-78"/>
                        </a:rPr>
                        <a:t>واحدهای مامایی)</a:t>
                      </a:r>
                      <a:endParaRPr lang="fa-IR" sz="20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bl>
          </a:graphicData>
        </a:graphic>
      </p:graphicFrame>
    </p:spTree>
    <p:extLst>
      <p:ext uri="{BB962C8B-B14F-4D97-AF65-F5344CB8AC3E}">
        <p14:creationId xmlns:p14="http://schemas.microsoft.com/office/powerpoint/2010/main" val="23332037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3059790674"/>
              </p:ext>
            </p:extLst>
          </p:nvPr>
        </p:nvGraphicFramePr>
        <p:xfrm>
          <a:off x="188890" y="845756"/>
          <a:ext cx="8640960" cy="3744418"/>
        </p:xfrm>
        <a:graphic>
          <a:graphicData uri="http://schemas.openxmlformats.org/drawingml/2006/table">
            <a:tbl>
              <a:tblPr rtl="1">
                <a:tableStyleId>{5C22544A-7EE6-4342-B048-85BDC9FD1C3A}</a:tableStyleId>
              </a:tblPr>
              <a:tblGrid>
                <a:gridCol w="521325"/>
                <a:gridCol w="8119635"/>
              </a:tblGrid>
              <a:tr h="684274">
                <a:tc gridSpan="2">
                  <a:txBody>
                    <a:bodyPr/>
                    <a:lstStyle/>
                    <a:p>
                      <a:pPr algn="ctr" rtl="1" fontAlgn="ctr"/>
                      <a:r>
                        <a:rPr lang="fa-IR" sz="2400" u="none" strike="noStrike" dirty="0">
                          <a:effectLst/>
                          <a:cs typeface="2  Titr" pitchFamily="2" charset="-78"/>
                        </a:rPr>
                        <a:t>فیلم </a:t>
                      </a:r>
                      <a:r>
                        <a:rPr lang="fa-IR" sz="2400" u="none" strike="noStrike" dirty="0" smtClean="0">
                          <a:effectLst/>
                          <a:cs typeface="2  Titr" pitchFamily="2" charset="-78"/>
                        </a:rPr>
                        <a:t>های آموزشی</a:t>
                      </a:r>
                      <a:endParaRPr lang="fa-IR" sz="2400" b="0" i="0" u="none" strike="noStrike" dirty="0">
                        <a:solidFill>
                          <a:srgbClr val="000000"/>
                        </a:solidFill>
                        <a:effectLst/>
                        <a:latin typeface="2  Titr"/>
                        <a:cs typeface="2  Titr" pitchFamily="2" charset="-78"/>
                      </a:endParaRPr>
                    </a:p>
                  </a:txBody>
                  <a:tcPr marL="9525" marR="9525" marT="9525" marB="0" anchor="ctr">
                    <a:solidFill>
                      <a:schemeClr val="accent2">
                        <a:lumMod val="20000"/>
                        <a:lumOff val="80000"/>
                      </a:schemeClr>
                    </a:solidFill>
                  </a:tcPr>
                </a:tc>
                <a:tc hMerge="1">
                  <a:txBody>
                    <a:bodyPr/>
                    <a:lstStyle/>
                    <a:p>
                      <a:pPr rtl="1"/>
                      <a:endParaRPr lang="fa-IR"/>
                    </a:p>
                  </a:txBody>
                  <a:tcPr/>
                </a:tc>
              </a:tr>
              <a:tr h="855108">
                <a:tc>
                  <a:txBody>
                    <a:bodyPr/>
                    <a:lstStyle/>
                    <a:p>
                      <a:pPr algn="ctr" rtl="1" fontAlgn="ctr"/>
                      <a:r>
                        <a:rPr lang="fa-IR" sz="2000" u="none" strike="noStrike" dirty="0">
                          <a:effectLst/>
                          <a:cs typeface="2  Mitra" pitchFamily="2" charset="-78"/>
                        </a:rPr>
                        <a:t>1</a:t>
                      </a:r>
                      <a:endParaRPr lang="fa-IR" sz="2000" b="0" i="0" u="none" strike="noStrike" dirty="0">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fa-IR" sz="2400" u="none" strike="noStrike" dirty="0">
                          <a:effectLst/>
                          <a:cs typeface="2  Mitra" pitchFamily="2" charset="-78"/>
                        </a:rPr>
                        <a:t>فیلم معاینه ژنیکولوژی و تهیه نمونه برای غربالگری سرطان دهانه رحم (در واحدهای مامایی)</a:t>
                      </a:r>
                      <a:endParaRPr lang="fa-IR" sz="24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551259">
                <a:tc>
                  <a:txBody>
                    <a:bodyPr/>
                    <a:lstStyle/>
                    <a:p>
                      <a:pPr algn="ctr" rtl="1" fontAlgn="ctr"/>
                      <a:r>
                        <a:rPr lang="fa-IR" sz="2000" u="none" strike="noStrike" dirty="0">
                          <a:effectLst/>
                          <a:cs typeface="2  Mitra" pitchFamily="2" charset="-78"/>
                        </a:rPr>
                        <a:t>2</a:t>
                      </a:r>
                      <a:endParaRPr lang="fa-IR" sz="2000" b="0" i="0" u="none" strike="noStrike" dirty="0">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en-US" sz="2400" u="none" strike="noStrike" dirty="0">
                          <a:effectLst/>
                          <a:cs typeface="2  Mitra" pitchFamily="2" charset="-78"/>
                        </a:rPr>
                        <a:t> DVD </a:t>
                      </a:r>
                      <a:r>
                        <a:rPr lang="fa-IR" sz="2400" u="none" strike="noStrike" dirty="0">
                          <a:effectLst/>
                          <a:cs typeface="2  Mitra" pitchFamily="2" charset="-78"/>
                        </a:rPr>
                        <a:t>ورزش در زنان و مردان 60-25 سال در سلامت و بیماری</a:t>
                      </a:r>
                      <a:endParaRPr lang="fa-IR" sz="24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551259">
                <a:tc>
                  <a:txBody>
                    <a:bodyPr/>
                    <a:lstStyle/>
                    <a:p>
                      <a:pPr algn="ctr" rtl="1" fontAlgn="ctr"/>
                      <a:r>
                        <a:rPr lang="fa-IR" sz="2000" u="none" strike="noStrike">
                          <a:effectLst/>
                          <a:cs typeface="2  Mitra" pitchFamily="2" charset="-78"/>
                        </a:rPr>
                        <a:t>3</a:t>
                      </a:r>
                      <a:endParaRPr lang="fa-IR" sz="2000" b="0" i="0" u="none" strike="noStrike">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fa-IR" sz="2400" u="none" strike="noStrike" dirty="0">
                          <a:effectLst/>
                          <a:cs typeface="2  Mitra" pitchFamily="2" charset="-78"/>
                        </a:rPr>
                        <a:t>فیلم نحوه اندازه‌گیری صحیح قد، وزن و دور کمر- تن سنجی</a:t>
                      </a:r>
                      <a:endParaRPr lang="fa-IR" sz="24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551259">
                <a:tc>
                  <a:txBody>
                    <a:bodyPr/>
                    <a:lstStyle/>
                    <a:p>
                      <a:pPr algn="ctr" rtl="1" fontAlgn="ctr"/>
                      <a:r>
                        <a:rPr lang="fa-IR" sz="2000" u="none" strike="noStrike">
                          <a:effectLst/>
                          <a:cs typeface="2  Mitra" pitchFamily="2" charset="-78"/>
                        </a:rPr>
                        <a:t>4</a:t>
                      </a:r>
                      <a:endParaRPr lang="fa-IR" sz="2000" b="0" i="0" u="none" strike="noStrike">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fa-IR" sz="2400" u="none" strike="noStrike" dirty="0">
                          <a:effectLst/>
                          <a:cs typeface="2  Mitra" pitchFamily="2" charset="-78"/>
                        </a:rPr>
                        <a:t>فیلم اندازه‌گیری قنـدخون در منزل</a:t>
                      </a:r>
                      <a:endParaRPr lang="fa-IR" sz="24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551259">
                <a:tc>
                  <a:txBody>
                    <a:bodyPr/>
                    <a:lstStyle/>
                    <a:p>
                      <a:pPr algn="ctr" rtl="1" fontAlgn="ctr"/>
                      <a:r>
                        <a:rPr lang="fa-IR" sz="2000" u="none" strike="noStrike">
                          <a:effectLst/>
                          <a:cs typeface="2  Mitra" pitchFamily="2" charset="-78"/>
                        </a:rPr>
                        <a:t>5</a:t>
                      </a:r>
                      <a:endParaRPr lang="fa-IR" sz="2000" b="0" i="0" u="none" strike="noStrike">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fa-IR" sz="2400" u="none" strike="noStrike" dirty="0">
                          <a:effectLst/>
                          <a:cs typeface="2  Mitra" pitchFamily="2" charset="-78"/>
                        </a:rPr>
                        <a:t>فیلم اندازه‌گیری فشارخون در منزل</a:t>
                      </a:r>
                      <a:endParaRPr lang="fa-IR" sz="24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bl>
          </a:graphicData>
        </a:graphic>
      </p:graphicFrame>
    </p:spTree>
    <p:extLst>
      <p:ext uri="{BB962C8B-B14F-4D97-AF65-F5344CB8AC3E}">
        <p14:creationId xmlns:p14="http://schemas.microsoft.com/office/powerpoint/2010/main" val="20084445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3"/>
          <p:cNvGraphicFramePr>
            <a:graphicFrameLocks noGrp="1"/>
          </p:cNvGraphicFramePr>
          <p:nvPr>
            <p:ph idx="1"/>
            <p:extLst>
              <p:ext uri="{D42A27DB-BD31-4B8C-83A1-F6EECF244321}">
                <p14:modId xmlns:p14="http://schemas.microsoft.com/office/powerpoint/2010/main" val="1907478449"/>
              </p:ext>
            </p:extLst>
          </p:nvPr>
        </p:nvGraphicFramePr>
        <p:xfrm>
          <a:off x="276572" y="501457"/>
          <a:ext cx="8712968" cy="4608511"/>
        </p:xfrm>
        <a:graphic>
          <a:graphicData uri="http://schemas.openxmlformats.org/drawingml/2006/table">
            <a:tbl>
              <a:tblPr rtl="1">
                <a:tableStyleId>{5C22544A-7EE6-4342-B048-85BDC9FD1C3A}</a:tableStyleId>
              </a:tblPr>
              <a:tblGrid>
                <a:gridCol w="525668"/>
                <a:gridCol w="8187300"/>
              </a:tblGrid>
              <a:tr h="417031">
                <a:tc gridSpan="2">
                  <a:txBody>
                    <a:bodyPr/>
                    <a:lstStyle/>
                    <a:p>
                      <a:pPr algn="ctr" rtl="1" fontAlgn="ctr"/>
                      <a:r>
                        <a:rPr lang="fa-IR" sz="2400" u="none" strike="noStrike" dirty="0">
                          <a:effectLst/>
                          <a:cs typeface="2  Titr" pitchFamily="2" charset="-78"/>
                        </a:rPr>
                        <a:t>فیلم ورزشی</a:t>
                      </a:r>
                      <a:endParaRPr lang="fa-IR" sz="2400" b="0" i="0" u="none" strike="noStrike" dirty="0">
                        <a:solidFill>
                          <a:srgbClr val="000000"/>
                        </a:solidFill>
                        <a:effectLst/>
                        <a:latin typeface="2  Titr"/>
                        <a:cs typeface="2  Titr" pitchFamily="2" charset="-78"/>
                      </a:endParaRPr>
                    </a:p>
                  </a:txBody>
                  <a:tcPr marL="9525" marR="9525" marT="9525" marB="0" anchor="ctr">
                    <a:solidFill>
                      <a:schemeClr val="bg2">
                        <a:lumMod val="40000"/>
                        <a:lumOff val="60000"/>
                      </a:schemeClr>
                    </a:solidFill>
                  </a:tcPr>
                </a:tc>
                <a:tc hMerge="1">
                  <a:txBody>
                    <a:bodyPr/>
                    <a:lstStyle/>
                    <a:p>
                      <a:pPr rtl="1"/>
                      <a:endParaRPr lang="fa-IR"/>
                    </a:p>
                  </a:txBody>
                  <a:tcPr/>
                </a:tc>
              </a:tr>
              <a:tr h="349290">
                <a:tc>
                  <a:txBody>
                    <a:bodyPr/>
                    <a:lstStyle/>
                    <a:p>
                      <a:pPr algn="ctr" rtl="1" fontAlgn="ctr"/>
                      <a:r>
                        <a:rPr lang="fa-IR" sz="1800" u="none" strike="noStrike" dirty="0">
                          <a:effectLst/>
                          <a:cs typeface="2  Mitra" pitchFamily="2" charset="-78"/>
                        </a:rPr>
                        <a:t>1</a:t>
                      </a:r>
                      <a:endParaRPr lang="fa-IR" sz="1800" b="0" i="0" u="none" strike="noStrike" dirty="0">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fa-IR" sz="2000" u="none" strike="noStrike" dirty="0">
                          <a:effectLst/>
                          <a:cs typeface="2  Mitra" pitchFamily="2" charset="-78"/>
                        </a:rPr>
                        <a:t> ورزش های استقامتی</a:t>
                      </a:r>
                      <a:endParaRPr lang="fa-IR" sz="20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349290">
                <a:tc>
                  <a:txBody>
                    <a:bodyPr/>
                    <a:lstStyle/>
                    <a:p>
                      <a:pPr algn="ctr" rtl="1" fontAlgn="ctr"/>
                      <a:r>
                        <a:rPr lang="fa-IR" sz="1800" u="none" strike="noStrike">
                          <a:effectLst/>
                          <a:cs typeface="2  Mitra" pitchFamily="2" charset="-78"/>
                        </a:rPr>
                        <a:t>2</a:t>
                      </a:r>
                      <a:endParaRPr lang="fa-IR" sz="1800" b="0" i="0" u="none" strike="noStrike">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fa-IR" sz="2000" u="none" strike="noStrike" dirty="0">
                          <a:effectLst/>
                          <a:cs typeface="2  Mitra" pitchFamily="2" charset="-78"/>
                        </a:rPr>
                        <a:t> </a:t>
                      </a:r>
                      <a:r>
                        <a:rPr lang="fa-IR" sz="2000" u="none" strike="noStrike" kern="1200" dirty="0">
                          <a:solidFill>
                            <a:schemeClr val="dk1"/>
                          </a:solidFill>
                          <a:effectLst/>
                          <a:latin typeface="+mn-lt"/>
                          <a:ea typeface="+mn-ea"/>
                          <a:cs typeface="2  Mitra" pitchFamily="2" charset="-78"/>
                        </a:rPr>
                        <a:t>ورزش های استقامت عضلانی</a:t>
                      </a:r>
                    </a:p>
                  </a:txBody>
                  <a:tcPr marL="9525" marR="9525" marT="9525" marB="0" anchor="ctr">
                    <a:solidFill>
                      <a:schemeClr val="accent2">
                        <a:lumMod val="20000"/>
                        <a:lumOff val="80000"/>
                      </a:schemeClr>
                    </a:solidFill>
                  </a:tcPr>
                </a:tc>
              </a:tr>
              <a:tr h="349290">
                <a:tc>
                  <a:txBody>
                    <a:bodyPr/>
                    <a:lstStyle/>
                    <a:p>
                      <a:pPr algn="ctr" rtl="1" fontAlgn="ctr"/>
                      <a:r>
                        <a:rPr lang="fa-IR" sz="1800" u="none" strike="noStrike">
                          <a:effectLst/>
                          <a:cs typeface="2  Mitra" pitchFamily="2" charset="-78"/>
                        </a:rPr>
                        <a:t>3</a:t>
                      </a:r>
                      <a:endParaRPr lang="fa-IR" sz="1800" b="0" i="0" u="none" strike="noStrike">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fa-IR" sz="2000" u="none" strike="noStrike" dirty="0">
                          <a:effectLst/>
                          <a:cs typeface="2  Mitra" pitchFamily="2" charset="-78"/>
                        </a:rPr>
                        <a:t>ورزش های انعطاف پذیری</a:t>
                      </a:r>
                      <a:endParaRPr lang="fa-IR" sz="20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349290">
                <a:tc>
                  <a:txBody>
                    <a:bodyPr/>
                    <a:lstStyle/>
                    <a:p>
                      <a:pPr algn="ctr" rtl="1" fontAlgn="ctr"/>
                      <a:r>
                        <a:rPr lang="fa-IR" sz="1800" u="none" strike="noStrike">
                          <a:effectLst/>
                          <a:cs typeface="2  Mitra" pitchFamily="2" charset="-78"/>
                        </a:rPr>
                        <a:t>4</a:t>
                      </a:r>
                      <a:endParaRPr lang="fa-IR" sz="1800" b="0" i="0" u="none" strike="noStrike">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fa-IR" sz="2000" u="none" strike="noStrike" dirty="0">
                          <a:effectLst/>
                          <a:cs typeface="2  Mitra" pitchFamily="2" charset="-78"/>
                        </a:rPr>
                        <a:t>ورزش های تعادلی</a:t>
                      </a:r>
                      <a:endParaRPr lang="fa-IR" sz="20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349290">
                <a:tc>
                  <a:txBody>
                    <a:bodyPr/>
                    <a:lstStyle/>
                    <a:p>
                      <a:pPr algn="ctr" rtl="1" fontAlgn="ctr"/>
                      <a:r>
                        <a:rPr lang="fa-IR" sz="1800" u="none" strike="noStrike">
                          <a:effectLst/>
                          <a:cs typeface="2  Mitra" pitchFamily="2" charset="-78"/>
                        </a:rPr>
                        <a:t>5</a:t>
                      </a:r>
                      <a:endParaRPr lang="fa-IR" sz="1800" b="0" i="0" u="none" strike="noStrike">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fa-IR" sz="2000" u="none" strike="noStrike" dirty="0">
                          <a:effectLst/>
                          <a:cs typeface="2  Mitra" pitchFamily="2" charset="-78"/>
                        </a:rPr>
                        <a:t>ورزش های چابکی</a:t>
                      </a:r>
                      <a:endParaRPr lang="fa-IR" sz="20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349290">
                <a:tc>
                  <a:txBody>
                    <a:bodyPr/>
                    <a:lstStyle/>
                    <a:p>
                      <a:pPr algn="ctr" rtl="1" fontAlgn="ctr"/>
                      <a:r>
                        <a:rPr lang="fa-IR" sz="1800" u="none" strike="noStrike">
                          <a:effectLst/>
                          <a:cs typeface="2  Mitra" pitchFamily="2" charset="-78"/>
                        </a:rPr>
                        <a:t>6</a:t>
                      </a:r>
                      <a:endParaRPr lang="fa-IR" sz="1800" b="0" i="0" u="none" strike="noStrike">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fa-IR" sz="2000" u="none" strike="noStrike" dirty="0">
                          <a:effectLst/>
                          <a:cs typeface="2  Mitra" pitchFamily="2" charset="-78"/>
                        </a:rPr>
                        <a:t>ورزش های قدرتی</a:t>
                      </a:r>
                      <a:endParaRPr lang="fa-IR" sz="20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349290">
                <a:tc>
                  <a:txBody>
                    <a:bodyPr/>
                    <a:lstStyle/>
                    <a:p>
                      <a:pPr algn="ctr" rtl="1" fontAlgn="ctr"/>
                      <a:r>
                        <a:rPr lang="fa-IR" sz="1800" u="none" strike="noStrike">
                          <a:effectLst/>
                          <a:cs typeface="2  Mitra" pitchFamily="2" charset="-78"/>
                        </a:rPr>
                        <a:t>7</a:t>
                      </a:r>
                      <a:endParaRPr lang="fa-IR" sz="1800" b="0" i="0" u="none" strike="noStrike">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fa-IR" sz="2000" u="none" strike="noStrike" dirty="0">
                          <a:effectLst/>
                          <a:cs typeface="2  Mitra" pitchFamily="2" charset="-78"/>
                        </a:rPr>
                        <a:t>ورزش های پیشگیری و درمان کمر درد</a:t>
                      </a:r>
                      <a:endParaRPr lang="fa-IR" sz="20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349290">
                <a:tc>
                  <a:txBody>
                    <a:bodyPr/>
                    <a:lstStyle/>
                    <a:p>
                      <a:pPr algn="ctr" rtl="1" fontAlgn="ctr"/>
                      <a:r>
                        <a:rPr lang="fa-IR" sz="1800" u="none" strike="noStrike">
                          <a:effectLst/>
                          <a:cs typeface="2  Mitra" pitchFamily="2" charset="-78"/>
                        </a:rPr>
                        <a:t>8</a:t>
                      </a:r>
                      <a:endParaRPr lang="fa-IR" sz="1800" b="0" i="0" u="none" strike="noStrike">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fa-IR" sz="2000" u="none" strike="noStrike" dirty="0">
                          <a:effectLst/>
                          <a:cs typeface="2  Mitra" pitchFamily="2" charset="-78"/>
                        </a:rPr>
                        <a:t>ورزش های پیشگیری و درمان دردهای گردن و شانه</a:t>
                      </a:r>
                      <a:endParaRPr lang="fa-IR" sz="20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349290">
                <a:tc>
                  <a:txBody>
                    <a:bodyPr/>
                    <a:lstStyle/>
                    <a:p>
                      <a:pPr algn="ctr" rtl="1" fontAlgn="ctr"/>
                      <a:r>
                        <a:rPr lang="fa-IR" sz="1800" u="none" strike="noStrike">
                          <a:effectLst/>
                          <a:cs typeface="2  Mitra" pitchFamily="2" charset="-78"/>
                        </a:rPr>
                        <a:t>9</a:t>
                      </a:r>
                      <a:endParaRPr lang="fa-IR" sz="1800" b="0" i="0" u="none" strike="noStrike">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fa-IR" sz="2000" u="none" strike="noStrike" dirty="0">
                          <a:effectLst/>
                          <a:cs typeface="2  Mitra" pitchFamily="2" charset="-78"/>
                        </a:rPr>
                        <a:t>ورزش های پیشگیری و درمان درد زانو</a:t>
                      </a:r>
                      <a:endParaRPr lang="fa-IR" sz="20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349290">
                <a:tc>
                  <a:txBody>
                    <a:bodyPr/>
                    <a:lstStyle/>
                    <a:p>
                      <a:pPr algn="ctr" rtl="1" fontAlgn="ctr"/>
                      <a:r>
                        <a:rPr lang="fa-IR" sz="1800" u="none" strike="noStrike">
                          <a:effectLst/>
                          <a:cs typeface="2  Mitra" pitchFamily="2" charset="-78"/>
                        </a:rPr>
                        <a:t>10</a:t>
                      </a:r>
                      <a:endParaRPr lang="fa-IR" sz="1800" b="0" i="0" u="none" strike="noStrike">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fa-IR" sz="2000" u="none" strike="noStrike" dirty="0">
                          <a:effectLst/>
                          <a:cs typeface="2  Mitra" pitchFamily="2" charset="-78"/>
                        </a:rPr>
                        <a:t>ورزش های پیشگیری و درمان پوکی و استخوان</a:t>
                      </a:r>
                      <a:endParaRPr lang="fa-IR" sz="20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349290">
                <a:tc>
                  <a:txBody>
                    <a:bodyPr/>
                    <a:lstStyle/>
                    <a:p>
                      <a:pPr algn="ctr" rtl="1" fontAlgn="ctr"/>
                      <a:r>
                        <a:rPr lang="fa-IR" sz="1800" u="none" strike="noStrike">
                          <a:effectLst/>
                          <a:cs typeface="2  Mitra" pitchFamily="2" charset="-78"/>
                        </a:rPr>
                        <a:t>11</a:t>
                      </a:r>
                      <a:endParaRPr lang="fa-IR" sz="1800" b="0" i="0" u="none" strike="noStrike">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fa-IR" sz="2000" u="none" strike="noStrike" dirty="0">
                          <a:effectLst/>
                          <a:cs typeface="2  Mitra" pitchFamily="2" charset="-78"/>
                        </a:rPr>
                        <a:t>ورزش های پیشگیری و درمان بیماری قلبی</a:t>
                      </a:r>
                      <a:endParaRPr lang="fa-IR" sz="20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r h="349290">
                <a:tc>
                  <a:txBody>
                    <a:bodyPr/>
                    <a:lstStyle/>
                    <a:p>
                      <a:pPr algn="ctr" rtl="1" fontAlgn="ctr"/>
                      <a:r>
                        <a:rPr lang="fa-IR" sz="1800" u="none" strike="noStrike">
                          <a:effectLst/>
                          <a:cs typeface="2  Mitra" pitchFamily="2" charset="-78"/>
                        </a:rPr>
                        <a:t>12</a:t>
                      </a:r>
                      <a:endParaRPr lang="fa-IR" sz="1800" b="0" i="0" u="none" strike="noStrike">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fa-IR" sz="2000" u="none" strike="noStrike" dirty="0">
                          <a:effectLst/>
                          <a:cs typeface="2  Mitra" pitchFamily="2" charset="-78"/>
                        </a:rPr>
                        <a:t>ورزش های پیشگیری و درمان دیابت و پر فشاری خون</a:t>
                      </a:r>
                      <a:endParaRPr lang="fa-IR" sz="2000" b="0" i="0" u="none" strike="noStrike" dirty="0">
                        <a:solidFill>
                          <a:srgbClr val="000000"/>
                        </a:solidFill>
                        <a:effectLst/>
                        <a:latin typeface="2  Mitra"/>
                        <a:cs typeface="2  Mitra" pitchFamily="2" charset="-78"/>
                      </a:endParaRPr>
                    </a:p>
                  </a:txBody>
                  <a:tcPr marL="9525" marR="9525" marT="9525" marB="0" anchor="ctr">
                    <a:solidFill>
                      <a:schemeClr val="accent2">
                        <a:lumMod val="20000"/>
                        <a:lumOff val="80000"/>
                      </a:schemeClr>
                    </a:solidFill>
                  </a:tcPr>
                </a:tc>
              </a:tr>
            </a:tbl>
          </a:graphicData>
        </a:graphic>
      </p:graphicFrame>
    </p:spTree>
    <p:extLst>
      <p:ext uri="{BB962C8B-B14F-4D97-AF65-F5344CB8AC3E}">
        <p14:creationId xmlns:p14="http://schemas.microsoft.com/office/powerpoint/2010/main" val="104409495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868502315"/>
              </p:ext>
            </p:extLst>
          </p:nvPr>
        </p:nvGraphicFramePr>
        <p:xfrm>
          <a:off x="389239" y="695574"/>
          <a:ext cx="8280920" cy="4815877"/>
        </p:xfrm>
        <a:graphic>
          <a:graphicData uri="http://schemas.openxmlformats.org/drawingml/2006/table">
            <a:tbl>
              <a:tblPr rtl="1">
                <a:tableStyleId>{5C22544A-7EE6-4342-B048-85BDC9FD1C3A}</a:tableStyleId>
              </a:tblPr>
              <a:tblGrid>
                <a:gridCol w="499602"/>
                <a:gridCol w="7781318"/>
              </a:tblGrid>
              <a:tr h="551075">
                <a:tc gridSpan="2">
                  <a:txBody>
                    <a:bodyPr/>
                    <a:lstStyle/>
                    <a:p>
                      <a:pPr algn="ctr" rtl="1" fontAlgn="ctr"/>
                      <a:r>
                        <a:rPr lang="fa-IR" sz="1800" u="none" strike="noStrike" dirty="0">
                          <a:effectLst/>
                          <a:cs typeface="2  Titr" pitchFamily="2" charset="-78"/>
                        </a:rPr>
                        <a:t>فایل های پایش خدمات نوین سلامت میانسالان</a:t>
                      </a:r>
                      <a:endParaRPr lang="fa-IR" sz="1800" b="0" i="0" u="none" strike="noStrike" dirty="0">
                        <a:solidFill>
                          <a:srgbClr val="000000"/>
                        </a:solidFill>
                        <a:effectLst/>
                        <a:latin typeface="2  Titr"/>
                        <a:cs typeface="2  Titr" pitchFamily="2" charset="-78"/>
                      </a:endParaRPr>
                    </a:p>
                  </a:txBody>
                  <a:tcPr marL="9525" marR="9525" marT="9525" marB="0" anchor="ctr">
                    <a:solidFill>
                      <a:schemeClr val="accent2">
                        <a:lumMod val="20000"/>
                        <a:lumOff val="80000"/>
                      </a:schemeClr>
                    </a:solidFill>
                  </a:tcPr>
                </a:tc>
                <a:tc hMerge="1">
                  <a:txBody>
                    <a:bodyPr/>
                    <a:lstStyle/>
                    <a:p>
                      <a:pPr rtl="1"/>
                      <a:endParaRPr lang="fa-IR"/>
                    </a:p>
                  </a:txBody>
                  <a:tcPr/>
                </a:tc>
              </a:tr>
              <a:tr h="443953">
                <a:tc>
                  <a:txBody>
                    <a:bodyPr/>
                    <a:lstStyle/>
                    <a:p>
                      <a:pPr algn="ctr" rtl="1" fontAlgn="ctr"/>
                      <a:r>
                        <a:rPr lang="fa-IR" sz="1800" u="none" strike="noStrike" dirty="0">
                          <a:effectLst/>
                          <a:cs typeface="2  Mitra" pitchFamily="2" charset="-78"/>
                        </a:rPr>
                        <a:t>1</a:t>
                      </a:r>
                      <a:endParaRPr lang="fa-IR" sz="1800" b="0" i="0" u="none" strike="noStrike" dirty="0">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fa-IR" sz="2000" u="none" strike="noStrike" kern="1200" dirty="0">
                          <a:solidFill>
                            <a:schemeClr val="dk1"/>
                          </a:solidFill>
                          <a:effectLst/>
                          <a:latin typeface="+mn-lt"/>
                          <a:ea typeface="+mn-ea"/>
                          <a:cs typeface="2  Mitra" pitchFamily="2" charset="-78"/>
                        </a:rPr>
                        <a:t>چک لیست پایش مدیریت و پشتیبانی ستادی اجرای بسته خدمات سلامت میانسالان در محل ارائه خدمت</a:t>
                      </a:r>
                    </a:p>
                  </a:txBody>
                  <a:tcPr marL="9525" marR="9525" marT="9525" marB="0" anchor="ctr">
                    <a:solidFill>
                      <a:schemeClr val="accent2">
                        <a:lumMod val="20000"/>
                        <a:lumOff val="80000"/>
                      </a:schemeClr>
                    </a:solidFill>
                  </a:tcPr>
                </a:tc>
              </a:tr>
              <a:tr h="443953">
                <a:tc>
                  <a:txBody>
                    <a:bodyPr/>
                    <a:lstStyle/>
                    <a:p>
                      <a:pPr algn="ctr" rtl="1" fontAlgn="ctr"/>
                      <a:r>
                        <a:rPr lang="fa-IR" sz="1800" u="none" strike="noStrike" dirty="0">
                          <a:effectLst/>
                          <a:cs typeface="2  Mitra" pitchFamily="2" charset="-78"/>
                        </a:rPr>
                        <a:t>2</a:t>
                      </a:r>
                      <a:endParaRPr lang="fa-IR" sz="1800" b="0" i="0" u="none" strike="noStrike" dirty="0">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fa-IR" sz="2000" u="none" strike="noStrike" kern="1200" dirty="0">
                          <a:solidFill>
                            <a:schemeClr val="dk1"/>
                          </a:solidFill>
                          <a:effectLst/>
                          <a:latin typeface="+mn-lt"/>
                          <a:ea typeface="+mn-ea"/>
                          <a:cs typeface="2  Mitra" pitchFamily="2" charset="-78"/>
                        </a:rPr>
                        <a:t>چک لیست پایش ارائه دهنده خدمات ادغام یافته سلامت میانسالان در مرکز / پایگاه سلامت /خانه بهداشت</a:t>
                      </a:r>
                    </a:p>
                  </a:txBody>
                  <a:tcPr marL="9525" marR="9525" marT="9525" marB="0" anchor="ctr">
                    <a:solidFill>
                      <a:schemeClr val="accent2">
                        <a:lumMod val="20000"/>
                        <a:lumOff val="80000"/>
                      </a:schemeClr>
                    </a:solidFill>
                  </a:tcPr>
                </a:tc>
              </a:tr>
              <a:tr h="713178">
                <a:tc>
                  <a:txBody>
                    <a:bodyPr/>
                    <a:lstStyle/>
                    <a:p>
                      <a:pPr algn="ctr" rtl="1" fontAlgn="ctr"/>
                      <a:r>
                        <a:rPr lang="fa-IR" sz="1800" u="none" strike="noStrike" dirty="0">
                          <a:effectLst/>
                          <a:cs typeface="2  Mitra" pitchFamily="2" charset="-78"/>
                        </a:rPr>
                        <a:t>3</a:t>
                      </a:r>
                      <a:endParaRPr lang="fa-IR" sz="1800" b="0" i="0" u="none" strike="noStrike" dirty="0">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fa-IR" sz="2000" u="none" strike="noStrike" kern="1200" dirty="0">
                          <a:solidFill>
                            <a:schemeClr val="dk1"/>
                          </a:solidFill>
                          <a:effectLst/>
                          <a:latin typeface="+mn-lt"/>
                          <a:ea typeface="+mn-ea"/>
                          <a:cs typeface="2  Mitra" pitchFamily="2" charset="-78"/>
                        </a:rPr>
                        <a:t>چک لیست پایش خدمات ماما در پایگاه/ مرکز جامع سلامت برای اجرای بسته خدمات سلامت زنان میانسال در دوره باروری و یائسگی</a:t>
                      </a:r>
                    </a:p>
                  </a:txBody>
                  <a:tcPr marL="9525" marR="9525" marT="9525" marB="0" anchor="ctr">
                    <a:solidFill>
                      <a:schemeClr val="accent2">
                        <a:lumMod val="20000"/>
                        <a:lumOff val="80000"/>
                      </a:schemeClr>
                    </a:solidFill>
                  </a:tcPr>
                </a:tc>
              </a:tr>
              <a:tr h="443953">
                <a:tc>
                  <a:txBody>
                    <a:bodyPr/>
                    <a:lstStyle/>
                    <a:p>
                      <a:pPr algn="ctr" rtl="1" fontAlgn="ctr"/>
                      <a:r>
                        <a:rPr lang="fa-IR" sz="1800" u="none" strike="noStrike" dirty="0">
                          <a:effectLst/>
                          <a:cs typeface="2  Mitra" pitchFamily="2" charset="-78"/>
                        </a:rPr>
                        <a:t>4</a:t>
                      </a:r>
                      <a:endParaRPr lang="fa-IR" sz="1800" b="0" i="0" u="none" strike="noStrike" dirty="0">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fa-IR" sz="2000" u="none" strike="noStrike" kern="1200" dirty="0">
                          <a:solidFill>
                            <a:schemeClr val="dk1"/>
                          </a:solidFill>
                          <a:effectLst/>
                          <a:latin typeface="+mn-lt"/>
                          <a:ea typeface="+mn-ea"/>
                          <a:cs typeface="2  Mitra" pitchFamily="2" charset="-78"/>
                        </a:rPr>
                        <a:t>چک لیست پایش پزشک برای خدمات سلامت میانسالان</a:t>
                      </a:r>
                    </a:p>
                  </a:txBody>
                  <a:tcPr marL="9525" marR="9525" marT="9525" marB="0" anchor="ctr">
                    <a:solidFill>
                      <a:schemeClr val="accent2">
                        <a:lumMod val="20000"/>
                        <a:lumOff val="80000"/>
                      </a:schemeClr>
                    </a:solidFill>
                  </a:tcPr>
                </a:tc>
              </a:tr>
              <a:tr h="443953">
                <a:tc>
                  <a:txBody>
                    <a:bodyPr/>
                    <a:lstStyle/>
                    <a:p>
                      <a:pPr algn="ctr" rtl="1" fontAlgn="ctr"/>
                      <a:r>
                        <a:rPr lang="fa-IR" sz="1800" u="none" strike="noStrike" dirty="0">
                          <a:effectLst/>
                          <a:cs typeface="2  Mitra" pitchFamily="2" charset="-78"/>
                        </a:rPr>
                        <a:t>5</a:t>
                      </a:r>
                      <a:endParaRPr lang="fa-IR" sz="1800" b="0" i="0" u="none" strike="noStrike" dirty="0">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fa-IR" sz="2000" u="none" strike="noStrike" kern="1200" dirty="0">
                          <a:solidFill>
                            <a:schemeClr val="dk1"/>
                          </a:solidFill>
                          <a:effectLst/>
                          <a:latin typeface="+mn-lt"/>
                          <a:ea typeface="+mn-ea"/>
                          <a:cs typeface="2  Mitra" pitchFamily="2" charset="-78"/>
                        </a:rPr>
                        <a:t>چک لیست خود ارزیابی برای کارکنان ارائه دهنده خدمات سلامت میانسالان در تیم سلامت</a:t>
                      </a:r>
                    </a:p>
                  </a:txBody>
                  <a:tcPr marL="9525" marR="9525" marT="9525" marB="0" anchor="ctr">
                    <a:solidFill>
                      <a:schemeClr val="accent2">
                        <a:lumMod val="20000"/>
                        <a:lumOff val="80000"/>
                      </a:schemeClr>
                    </a:solidFill>
                  </a:tcPr>
                </a:tc>
              </a:tr>
              <a:tr h="443953">
                <a:tc>
                  <a:txBody>
                    <a:bodyPr/>
                    <a:lstStyle/>
                    <a:p>
                      <a:pPr algn="ctr" rtl="1" fontAlgn="ctr"/>
                      <a:r>
                        <a:rPr lang="fa-IR" sz="1800" u="none" strike="noStrike" dirty="0">
                          <a:effectLst/>
                          <a:cs typeface="2  Mitra" pitchFamily="2" charset="-78"/>
                        </a:rPr>
                        <a:t>6</a:t>
                      </a:r>
                      <a:endParaRPr lang="fa-IR" sz="1800" b="0" i="0" u="none" strike="noStrike" dirty="0">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fa-IR" sz="2000" u="none" strike="noStrike" kern="1200" dirty="0">
                          <a:solidFill>
                            <a:schemeClr val="dk1"/>
                          </a:solidFill>
                          <a:effectLst/>
                          <a:latin typeface="+mn-lt"/>
                          <a:ea typeface="+mn-ea"/>
                          <a:cs typeface="2  Mitra" pitchFamily="2" charset="-78"/>
                        </a:rPr>
                        <a:t>چک لیست تکمیلی خدمت غربالگری سرطان پستان</a:t>
                      </a:r>
                    </a:p>
                  </a:txBody>
                  <a:tcPr marL="9525" marR="9525" marT="9525" marB="0" anchor="ctr">
                    <a:solidFill>
                      <a:schemeClr val="accent2">
                        <a:lumMod val="20000"/>
                        <a:lumOff val="80000"/>
                      </a:schemeClr>
                    </a:solidFill>
                  </a:tcPr>
                </a:tc>
              </a:tr>
              <a:tr h="443953">
                <a:tc>
                  <a:txBody>
                    <a:bodyPr/>
                    <a:lstStyle/>
                    <a:p>
                      <a:pPr algn="ctr" rtl="1" fontAlgn="ctr"/>
                      <a:r>
                        <a:rPr lang="fa-IR" sz="1800" u="none" strike="noStrike">
                          <a:effectLst/>
                          <a:cs typeface="2  Mitra" pitchFamily="2" charset="-78"/>
                        </a:rPr>
                        <a:t>7</a:t>
                      </a:r>
                      <a:endParaRPr lang="fa-IR" sz="1800" b="0" i="0" u="none" strike="noStrike">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fa-IR" sz="2000" u="none" strike="noStrike" kern="1200" dirty="0">
                          <a:solidFill>
                            <a:schemeClr val="dk1"/>
                          </a:solidFill>
                          <a:effectLst/>
                          <a:latin typeface="+mn-lt"/>
                          <a:ea typeface="+mn-ea"/>
                          <a:cs typeface="2  Mitra" pitchFamily="2" charset="-78"/>
                        </a:rPr>
                        <a:t>چک لیست تکمیلی غربالگری و تشخیص زودهنگام سرطان سرویکس ومعاینه واژینال زنان میانسال</a:t>
                      </a:r>
                    </a:p>
                  </a:txBody>
                  <a:tcPr marL="9525" marR="9525" marT="9525" marB="0" anchor="ctr">
                    <a:solidFill>
                      <a:schemeClr val="accent2">
                        <a:lumMod val="20000"/>
                        <a:lumOff val="80000"/>
                      </a:schemeClr>
                    </a:solidFill>
                  </a:tcPr>
                </a:tc>
              </a:tr>
              <a:tr h="443953">
                <a:tc>
                  <a:txBody>
                    <a:bodyPr/>
                    <a:lstStyle/>
                    <a:p>
                      <a:pPr algn="ctr" rtl="1" fontAlgn="ctr"/>
                      <a:r>
                        <a:rPr lang="fa-IR" sz="1800" u="none" strike="noStrike">
                          <a:effectLst/>
                          <a:cs typeface="2  Mitra" pitchFamily="2" charset="-78"/>
                        </a:rPr>
                        <a:t>8</a:t>
                      </a:r>
                      <a:endParaRPr lang="fa-IR" sz="1800" b="0" i="0" u="none" strike="noStrike">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fa-IR" sz="2000" u="none" strike="noStrike" kern="1200" dirty="0">
                          <a:solidFill>
                            <a:schemeClr val="dk1"/>
                          </a:solidFill>
                          <a:effectLst/>
                          <a:latin typeface="+mn-lt"/>
                          <a:ea typeface="+mn-ea"/>
                          <a:cs typeface="2  Mitra" pitchFamily="2" charset="-78"/>
                        </a:rPr>
                        <a:t>چک لیست اصول استریلیزاسیون اتاق معاینه مامایی مرکزخدمات جامع سلامت</a:t>
                      </a:r>
                    </a:p>
                  </a:txBody>
                  <a:tcPr marL="9525" marR="9525" marT="9525" marB="0" anchor="ctr">
                    <a:solidFill>
                      <a:schemeClr val="accent2">
                        <a:lumMod val="20000"/>
                        <a:lumOff val="80000"/>
                      </a:schemeClr>
                    </a:solidFill>
                  </a:tcPr>
                </a:tc>
              </a:tr>
              <a:tr h="443953">
                <a:tc>
                  <a:txBody>
                    <a:bodyPr/>
                    <a:lstStyle/>
                    <a:p>
                      <a:pPr algn="ctr" rtl="1" fontAlgn="ctr"/>
                      <a:r>
                        <a:rPr lang="fa-IR" sz="1800" u="none" strike="noStrike">
                          <a:effectLst/>
                          <a:cs typeface="2  Mitra" pitchFamily="2" charset="-78"/>
                        </a:rPr>
                        <a:t>9</a:t>
                      </a:r>
                      <a:endParaRPr lang="fa-IR" sz="1800" b="0" i="0" u="none" strike="noStrike">
                        <a:solidFill>
                          <a:srgbClr val="000000"/>
                        </a:solidFill>
                        <a:effectLst/>
                        <a:latin typeface="2  Titr"/>
                        <a:cs typeface="2  Mitra" pitchFamily="2" charset="-78"/>
                      </a:endParaRPr>
                    </a:p>
                  </a:txBody>
                  <a:tcPr marL="9525" marR="9525" marT="9525" marB="0" anchor="ctr">
                    <a:solidFill>
                      <a:schemeClr val="accent2">
                        <a:lumMod val="20000"/>
                        <a:lumOff val="80000"/>
                      </a:schemeClr>
                    </a:solidFill>
                  </a:tcPr>
                </a:tc>
                <a:tc>
                  <a:txBody>
                    <a:bodyPr/>
                    <a:lstStyle/>
                    <a:p>
                      <a:pPr algn="r" rtl="1" fontAlgn="ctr"/>
                      <a:r>
                        <a:rPr lang="fa-IR" sz="2000" u="none" strike="noStrike" kern="1200" dirty="0">
                          <a:solidFill>
                            <a:schemeClr val="dk1"/>
                          </a:solidFill>
                          <a:effectLst/>
                          <a:latin typeface="+mn-lt"/>
                          <a:ea typeface="+mn-ea"/>
                          <a:cs typeface="2  Mitra" pitchFamily="2" charset="-78"/>
                        </a:rPr>
                        <a:t>چک لیست پایش خدمات سلامت میانسالان در گام دوم همه گیری کووید 19 در واحدهای ارائه خدمات</a:t>
                      </a:r>
                    </a:p>
                  </a:txBody>
                  <a:tcPr marL="9525" marR="9525" marT="9525" marB="0" anchor="ctr">
                    <a:solidFill>
                      <a:schemeClr val="accent2">
                        <a:lumMod val="20000"/>
                        <a:lumOff val="80000"/>
                      </a:schemeClr>
                    </a:solidFill>
                  </a:tcPr>
                </a:tc>
              </a:tr>
            </a:tbl>
          </a:graphicData>
        </a:graphic>
      </p:graphicFrame>
    </p:spTree>
    <p:extLst>
      <p:ext uri="{BB962C8B-B14F-4D97-AF65-F5344CB8AC3E}">
        <p14:creationId xmlns:p14="http://schemas.microsoft.com/office/powerpoint/2010/main" val="16966948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0"/>
            <a:ext cx="9144000" cy="6858000"/>
          </a:xfr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0100" y="137786"/>
            <a:ext cx="3103563" cy="257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2590589"/>
      </p:ext>
    </p:extLst>
  </p:cSld>
  <p:clrMapOvr>
    <a:masterClrMapping/>
  </p:clrMapOvr>
</p:sld>
</file>

<file path=ppt/theme/theme1.xml><?xml version="1.0" encoding="utf-8"?>
<a:theme xmlns:a="http://schemas.openxmlformats.org/drawingml/2006/main" name="Default Design">
  <a:themeElements>
    <a:clrScheme name="Default Design 14">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9D3B"/>
      </a:hlink>
      <a:folHlink>
        <a:srgbClr val="007B7E"/>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AB57"/>
        </a:hlink>
        <a:folHlink>
          <a:srgbClr val="007B7E"/>
        </a:folHlink>
      </a:clrScheme>
      <a:clrMap bg1="lt1" tx1="dk1" bg2="lt2" tx2="dk2" accent1="accent1" accent2="accent2" accent3="accent3" accent4="accent4" accent5="accent5" accent6="accent6" hlink="hlink" folHlink="folHlink"/>
    </a:extraClrScheme>
    <a:extraClrScheme>
      <a:clrScheme name="Default Design 14">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9D3B"/>
        </a:hlink>
        <a:folHlink>
          <a:srgbClr val="007B7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1110</TotalTime>
  <Words>2407</Words>
  <Application>Microsoft Office PowerPoint</Application>
  <PresentationFormat>On-screen Show (4:3)</PresentationFormat>
  <Paragraphs>292</Paragraphs>
  <Slides>39</Slides>
  <Notes>1</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Default Design</vt:lpstr>
      <vt:lpstr>  آموزش بدو خدمت  برنامه سلامت میانسالان    </vt:lpstr>
      <vt:lpstr> معرفی برنامه میانسالان و اهداف آن</vt:lpstr>
      <vt:lpstr>نحوه استخراج جمعیت گروه هدف برنامه میانسالان از سامانه سیب</vt:lpstr>
      <vt:lpstr>مراقب سلامت / بهورز</vt:lpstr>
      <vt:lpstr>انتظارات از مراقب سلامت/ بهورز:</vt:lpstr>
      <vt:lpstr>لیست خدمات مراقب سلامت/بهورز : (5 خدمت)</vt:lpstr>
      <vt:lpstr>تن سنجی و ارزیابی الگوی تغذیه</vt:lpstr>
      <vt:lpstr>تن سنجی و ارزیابی الگوی تغذیه</vt:lpstr>
      <vt:lpstr>مکمل یاری با ویتامین دی در میانسالان</vt:lpstr>
      <vt:lpstr>PowerPoint Presentation</vt:lpstr>
      <vt:lpstr>PowerPoint Presentation</vt:lpstr>
      <vt:lpstr>PowerPoint Presentation</vt:lpstr>
      <vt:lpstr>PowerPoint Presentation</vt:lpstr>
      <vt:lpstr>برنامه مرگ 70-30 سال</vt:lpstr>
      <vt:lpstr>PowerPoint Presentation</vt:lpstr>
      <vt:lpstr>ماما</vt:lpstr>
      <vt:lpstr>انتظارات از ماما :</vt:lpstr>
      <vt:lpstr>بسته خدمات مامایی زنان میانسال</vt:lpstr>
      <vt:lpstr>لیست خدمات ماما :</vt:lpstr>
      <vt:lpstr>PowerPoint Presentation</vt:lpstr>
      <vt:lpstr>PowerPoint Presentation</vt:lpstr>
      <vt:lpstr>PowerPoint Presentation</vt:lpstr>
      <vt:lpstr>PowerPoint Presentation</vt:lpstr>
      <vt:lpstr>PowerPoint Presentation</vt:lpstr>
      <vt:lpstr>جدول نتایج ماموگرافی بر اساس بایراد در سامانه سیب </vt:lpstr>
      <vt:lpstr>PowerPoint Presentation</vt:lpstr>
      <vt:lpstr>پزشک</vt:lpstr>
      <vt:lpstr>انتظارات از پزشک:</vt:lpstr>
      <vt:lpstr>نحوه ارائه خدمات توسط پزشک</vt:lpstr>
      <vt:lpstr>شاخص های برنامه میانسالان</vt:lpstr>
      <vt:lpstr>PowerPoint Presentation</vt:lpstr>
      <vt:lpstr>PowerPoint Presentation</vt:lpstr>
      <vt:lpstr>PowerPoint Presentation</vt:lpstr>
      <vt:lpstr>کتابهای آموزشی برنامه میانسالان:</vt:lpstr>
      <vt:lpstr>PowerPoint Presentation</vt:lpstr>
      <vt:lpstr>PowerPoint Presentation</vt:lpstr>
      <vt:lpstr>PowerPoint Presentation</vt:lpstr>
      <vt:lpstr>PowerPoint Presentation</vt:lpstr>
      <vt:lpstr>PowerPoint Presentation</vt:lpstr>
    </vt:vector>
  </TitlesOfParts>
  <Company>Clearly Presented Ltd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Sky Template</dc:title>
  <dc:creator>Presentation Magazine</dc:creator>
  <cp:lastModifiedBy>Administrator</cp:lastModifiedBy>
  <cp:revision>151</cp:revision>
  <dcterms:created xsi:type="dcterms:W3CDTF">2009-11-03T13:35:13Z</dcterms:created>
  <dcterms:modified xsi:type="dcterms:W3CDTF">2025-04-07T05:44:04Z</dcterms:modified>
</cp:coreProperties>
</file>